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8" r:id="rId2"/>
    <p:sldId id="297" r:id="rId3"/>
    <p:sldId id="299" r:id="rId4"/>
    <p:sldId id="300" r:id="rId5"/>
    <p:sldId id="301" r:id="rId6"/>
    <p:sldId id="302" r:id="rId7"/>
    <p:sldId id="303" r:id="rId8"/>
    <p:sldId id="307" r:id="rId9"/>
    <p:sldId id="304" r:id="rId10"/>
    <p:sldId id="308" r:id="rId11"/>
    <p:sldId id="309" r:id="rId12"/>
    <p:sldId id="310" r:id="rId13"/>
    <p:sldId id="311" r:id="rId14"/>
    <p:sldId id="312" r:id="rId15"/>
    <p:sldId id="30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5"/>
    <a:srgbClr val="4171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72" d="100"/>
          <a:sy n="72" d="100"/>
        </p:scale>
        <p:origin x="63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2.jpe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29083A4-3BD9-4CB8-AE99-F4891204BEBE}"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678EA9-977E-4B05-8CEA-6F6D141069AE}" type="slidenum">
              <a:rPr lang="en-US" smtClean="0"/>
              <a:t>‹#›</a:t>
            </a:fld>
            <a:endParaRPr lang="en-US"/>
          </a:p>
        </p:txBody>
      </p:sp>
    </p:spTree>
    <p:extLst>
      <p:ext uri="{BB962C8B-B14F-4D97-AF65-F5344CB8AC3E}">
        <p14:creationId xmlns:p14="http://schemas.microsoft.com/office/powerpoint/2010/main" val="3649555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9083A4-3BD9-4CB8-AE99-F4891204BEBE}"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678EA9-977E-4B05-8CEA-6F6D141069AE}" type="slidenum">
              <a:rPr lang="en-US" smtClean="0"/>
              <a:t>‹#›</a:t>
            </a:fld>
            <a:endParaRPr lang="en-US"/>
          </a:p>
        </p:txBody>
      </p:sp>
    </p:spTree>
    <p:extLst>
      <p:ext uri="{BB962C8B-B14F-4D97-AF65-F5344CB8AC3E}">
        <p14:creationId xmlns:p14="http://schemas.microsoft.com/office/powerpoint/2010/main" val="4498297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9083A4-3BD9-4CB8-AE99-F4891204BEBE}"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678EA9-977E-4B05-8CEA-6F6D141069AE}" type="slidenum">
              <a:rPr lang="en-US" smtClean="0"/>
              <a:t>‹#›</a:t>
            </a:fld>
            <a:endParaRPr lang="en-US"/>
          </a:p>
        </p:txBody>
      </p:sp>
    </p:spTree>
    <p:extLst>
      <p:ext uri="{BB962C8B-B14F-4D97-AF65-F5344CB8AC3E}">
        <p14:creationId xmlns:p14="http://schemas.microsoft.com/office/powerpoint/2010/main" val="1090087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9083A4-3BD9-4CB8-AE99-F4891204BEBE}"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678EA9-977E-4B05-8CEA-6F6D141069AE}" type="slidenum">
              <a:rPr lang="en-US" smtClean="0"/>
              <a:t>‹#›</a:t>
            </a:fld>
            <a:endParaRPr lang="en-US"/>
          </a:p>
        </p:txBody>
      </p:sp>
    </p:spTree>
    <p:extLst>
      <p:ext uri="{BB962C8B-B14F-4D97-AF65-F5344CB8AC3E}">
        <p14:creationId xmlns:p14="http://schemas.microsoft.com/office/powerpoint/2010/main" val="1306028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29083A4-3BD9-4CB8-AE99-F4891204BEBE}"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3678EA9-977E-4B05-8CEA-6F6D141069AE}" type="slidenum">
              <a:rPr lang="en-US" smtClean="0"/>
              <a:t>‹#›</a:t>
            </a:fld>
            <a:endParaRPr lang="en-US"/>
          </a:p>
        </p:txBody>
      </p:sp>
    </p:spTree>
    <p:extLst>
      <p:ext uri="{BB962C8B-B14F-4D97-AF65-F5344CB8AC3E}">
        <p14:creationId xmlns:p14="http://schemas.microsoft.com/office/powerpoint/2010/main" val="2024096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29083A4-3BD9-4CB8-AE99-F4891204BEBE}" type="datetimeFigureOut">
              <a:rPr lang="en-US" smtClean="0"/>
              <a:t>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678EA9-977E-4B05-8CEA-6F6D141069AE}" type="slidenum">
              <a:rPr lang="en-US" smtClean="0"/>
              <a:t>‹#›</a:t>
            </a:fld>
            <a:endParaRPr lang="en-US"/>
          </a:p>
        </p:txBody>
      </p:sp>
    </p:spTree>
    <p:extLst>
      <p:ext uri="{BB962C8B-B14F-4D97-AF65-F5344CB8AC3E}">
        <p14:creationId xmlns:p14="http://schemas.microsoft.com/office/powerpoint/2010/main" val="2104397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29083A4-3BD9-4CB8-AE99-F4891204BEBE}" type="datetimeFigureOut">
              <a:rPr lang="en-US" smtClean="0"/>
              <a:t>1/23/2023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3678EA9-977E-4B05-8CEA-6F6D141069AE}" type="slidenum">
              <a:rPr lang="en-US" smtClean="0"/>
              <a:t>‹#›</a:t>
            </a:fld>
            <a:endParaRPr lang="en-US"/>
          </a:p>
        </p:txBody>
      </p:sp>
    </p:spTree>
    <p:extLst>
      <p:ext uri="{BB962C8B-B14F-4D97-AF65-F5344CB8AC3E}">
        <p14:creationId xmlns:p14="http://schemas.microsoft.com/office/powerpoint/2010/main" val="3583004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29083A4-3BD9-4CB8-AE99-F4891204BEBE}" type="datetimeFigureOut">
              <a:rPr lang="en-US" smtClean="0"/>
              <a:t>1/23/2023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3678EA9-977E-4B05-8CEA-6F6D141069AE}" type="slidenum">
              <a:rPr lang="en-US" smtClean="0"/>
              <a:t>‹#›</a:t>
            </a:fld>
            <a:endParaRPr lang="en-US"/>
          </a:p>
        </p:txBody>
      </p:sp>
    </p:spTree>
    <p:extLst>
      <p:ext uri="{BB962C8B-B14F-4D97-AF65-F5344CB8AC3E}">
        <p14:creationId xmlns:p14="http://schemas.microsoft.com/office/powerpoint/2010/main" val="2250954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9083A4-3BD9-4CB8-AE99-F4891204BEBE}" type="datetimeFigureOut">
              <a:rPr lang="en-US" smtClean="0"/>
              <a:t>1/23/2023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3678EA9-977E-4B05-8CEA-6F6D141069AE}" type="slidenum">
              <a:rPr lang="en-US" smtClean="0"/>
              <a:t>‹#›</a:t>
            </a:fld>
            <a:endParaRPr lang="en-US"/>
          </a:p>
        </p:txBody>
      </p:sp>
    </p:spTree>
    <p:extLst>
      <p:ext uri="{BB962C8B-B14F-4D97-AF65-F5344CB8AC3E}">
        <p14:creationId xmlns:p14="http://schemas.microsoft.com/office/powerpoint/2010/main" val="1244941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29083A4-3BD9-4CB8-AE99-F4891204BEBE}" type="datetimeFigureOut">
              <a:rPr lang="en-US" smtClean="0"/>
              <a:t>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678EA9-977E-4B05-8CEA-6F6D141069AE}" type="slidenum">
              <a:rPr lang="en-US" smtClean="0"/>
              <a:t>‹#›</a:t>
            </a:fld>
            <a:endParaRPr lang="en-US"/>
          </a:p>
        </p:txBody>
      </p:sp>
    </p:spTree>
    <p:extLst>
      <p:ext uri="{BB962C8B-B14F-4D97-AF65-F5344CB8AC3E}">
        <p14:creationId xmlns:p14="http://schemas.microsoft.com/office/powerpoint/2010/main" val="3348608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29083A4-3BD9-4CB8-AE99-F4891204BEBE}" type="datetimeFigureOut">
              <a:rPr lang="en-US" smtClean="0"/>
              <a:t>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3678EA9-977E-4B05-8CEA-6F6D141069AE}" type="slidenum">
              <a:rPr lang="en-US" smtClean="0"/>
              <a:t>‹#›</a:t>
            </a:fld>
            <a:endParaRPr lang="en-US"/>
          </a:p>
        </p:txBody>
      </p:sp>
    </p:spTree>
    <p:extLst>
      <p:ext uri="{BB962C8B-B14F-4D97-AF65-F5344CB8AC3E}">
        <p14:creationId xmlns:p14="http://schemas.microsoft.com/office/powerpoint/2010/main" val="19247031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9083A4-3BD9-4CB8-AE99-F4891204BEBE}" type="datetimeFigureOut">
              <a:rPr lang="en-US" smtClean="0"/>
              <a:t>1/23/2023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3678EA9-977E-4B05-8CEA-6F6D141069AE}" type="slidenum">
              <a:rPr lang="en-US" smtClean="0"/>
              <a:t>‹#›</a:t>
            </a:fld>
            <a:endParaRPr lang="en-US"/>
          </a:p>
        </p:txBody>
      </p:sp>
    </p:spTree>
    <p:extLst>
      <p:ext uri="{BB962C8B-B14F-4D97-AF65-F5344CB8AC3E}">
        <p14:creationId xmlns:p14="http://schemas.microsoft.com/office/powerpoint/2010/main" val="25637923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Nondeterministic Actions</a:t>
            </a:r>
            <a:endParaRPr lang="en-US" dirty="0"/>
          </a:p>
        </p:txBody>
      </p:sp>
      <p:sp>
        <p:nvSpPr>
          <p:cNvPr id="5" name="Subtitle 4"/>
          <p:cNvSpPr>
            <a:spLocks noGrp="1"/>
          </p:cNvSpPr>
          <p:nvPr>
            <p:ph type="subTitle" idx="1"/>
          </p:nvPr>
        </p:nvSpPr>
        <p:spPr/>
        <p:txBody>
          <a:bodyPr/>
          <a:lstStyle/>
          <a:p>
            <a:r>
              <a:rPr lang="en-US" dirty="0" smtClean="0"/>
              <a:t>Can we use search techniques where action effects are non-deterministic?</a:t>
            </a:r>
          </a:p>
          <a:p>
            <a:endParaRPr lang="en-US" dirty="0"/>
          </a:p>
        </p:txBody>
      </p:sp>
    </p:spTree>
    <p:extLst>
      <p:ext uri="{BB962C8B-B14F-4D97-AF65-F5344CB8AC3E}">
        <p14:creationId xmlns:p14="http://schemas.microsoft.com/office/powerpoint/2010/main" val="352355759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rot="10800000">
            <a:off x="3215717" y="0"/>
            <a:ext cx="8976283" cy="6858000"/>
          </a:xfrm>
          <a:prstGeom prst="rect">
            <a:avLst/>
          </a:prstGeom>
        </p:spPr>
      </p:pic>
      <p:sp>
        <p:nvSpPr>
          <p:cNvPr id="3" name="Content Placeholder 2"/>
          <p:cNvSpPr>
            <a:spLocks noGrp="1"/>
          </p:cNvSpPr>
          <p:nvPr>
            <p:ph idx="1"/>
          </p:nvPr>
        </p:nvSpPr>
        <p:spPr>
          <a:xfrm>
            <a:off x="0" y="4045745"/>
            <a:ext cx="3215717" cy="1939419"/>
          </a:xfrm>
        </p:spPr>
        <p:txBody>
          <a:bodyPr>
            <a:normAutofit/>
          </a:bodyPr>
          <a:lstStyle/>
          <a:p>
            <a:pPr marL="0" indent="0">
              <a:buNone/>
            </a:pPr>
            <a:r>
              <a:rPr lang="en-US" dirty="0" smtClean="0"/>
              <a:t>For each belief state we can predict the future belief states.</a:t>
            </a:r>
            <a:endParaRPr lang="en-US" dirty="0"/>
          </a:p>
        </p:txBody>
      </p:sp>
      <p:sp>
        <p:nvSpPr>
          <p:cNvPr id="5" name="TextBox 4"/>
          <p:cNvSpPr txBox="1"/>
          <p:nvPr/>
        </p:nvSpPr>
        <p:spPr>
          <a:xfrm>
            <a:off x="152400" y="6220691"/>
            <a:ext cx="1084977" cy="369332"/>
          </a:xfrm>
          <a:prstGeom prst="rect">
            <a:avLst/>
          </a:prstGeom>
          <a:noFill/>
        </p:spPr>
        <p:txBody>
          <a:bodyPr wrap="none" rtlCol="0">
            <a:spAutoFit/>
          </a:bodyPr>
          <a:lstStyle/>
          <a:p>
            <a:r>
              <a:rPr lang="en-US" i="1" dirty="0" smtClean="0">
                <a:latin typeface="Bodoni MT" panose="02070603080606020203" pitchFamily="18" charset="0"/>
              </a:rPr>
              <a:t>From RN</a:t>
            </a:r>
            <a:endParaRPr lang="en-US" i="1" dirty="0">
              <a:latin typeface="Bodoni MT" panose="02070603080606020203" pitchFamily="18" charset="0"/>
            </a:endParaRPr>
          </a:p>
        </p:txBody>
      </p:sp>
      <p:sp>
        <p:nvSpPr>
          <p:cNvPr id="6" name="Title 5"/>
          <p:cNvSpPr>
            <a:spLocks noGrp="1"/>
          </p:cNvSpPr>
          <p:nvPr>
            <p:ph type="title"/>
          </p:nvPr>
        </p:nvSpPr>
        <p:spPr/>
        <p:txBody>
          <a:bodyPr/>
          <a:lstStyle/>
          <a:p>
            <a:endParaRPr lang="en-US"/>
          </a:p>
        </p:txBody>
      </p:sp>
    </p:spTree>
    <p:extLst>
      <p:ext uri="{BB962C8B-B14F-4D97-AF65-F5344CB8AC3E}">
        <p14:creationId xmlns:p14="http://schemas.microsoft.com/office/powerpoint/2010/main" val="33041716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r>
              <a:rPr lang="en-US" dirty="0" smtClean="0"/>
              <a:t>We can construct this graph because given the model of  T</a:t>
            </a:r>
            <a:r>
              <a:rPr lang="en-US" baseline="-25000" dirty="0" smtClean="0"/>
              <a:t>P</a:t>
            </a:r>
            <a:r>
              <a:rPr lang="en-US" dirty="0" smtClean="0"/>
              <a:t> and possible s at any time, assuming s is </a:t>
            </a:r>
            <a:r>
              <a:rPr lang="en-US" i="1" u="sng" dirty="0" smtClean="0"/>
              <a:t>manageably sized</a:t>
            </a:r>
            <a:r>
              <a:rPr lang="en-US" dirty="0" smtClean="0"/>
              <a:t>, we can construct the graph and search for a goal finding path using BFS</a:t>
            </a:r>
            <a:r>
              <a:rPr lang="en-US" dirty="0"/>
              <a:t> </a:t>
            </a:r>
            <a:r>
              <a:rPr lang="en-US" dirty="0" smtClean="0"/>
              <a:t>or </a:t>
            </a:r>
            <a:r>
              <a:rPr lang="en-US" dirty="0"/>
              <a:t>D</a:t>
            </a:r>
            <a:r>
              <a:rPr lang="en-US" dirty="0" smtClean="0"/>
              <a:t>FS, or  if we can model costs appropriately(?) even A*.</a:t>
            </a:r>
          </a:p>
          <a:p>
            <a:r>
              <a:rPr lang="en-US" dirty="0" smtClean="0"/>
              <a:t>We could also do the corresponding memory saving versions.</a:t>
            </a:r>
          </a:p>
          <a:p>
            <a:r>
              <a:rPr lang="en-US" dirty="0" smtClean="0"/>
              <a:t>We end up with a path as a plan.</a:t>
            </a:r>
          </a:p>
          <a:p>
            <a:r>
              <a:rPr lang="en-US" dirty="0" smtClean="0"/>
              <a:t>Clearly for a 2 X 1 grid, #states = 2*22. </a:t>
            </a:r>
          </a:p>
          <a:p>
            <a:r>
              <a:rPr lang="en-US" dirty="0" smtClean="0"/>
              <a:t>For a k X k grid, # states = ??</a:t>
            </a:r>
          </a:p>
          <a:p>
            <a:pPr lvl="1"/>
            <a:r>
              <a:rPr lang="en-US" dirty="0" smtClean="0"/>
              <a:t>What is the cost for computing the next belief state?</a:t>
            </a:r>
          </a:p>
          <a:p>
            <a:r>
              <a:rPr lang="en-US" dirty="0" smtClean="0"/>
              <a:t>One way to deal with this is to model what is know differently – </a:t>
            </a:r>
            <a:r>
              <a:rPr lang="en-US" dirty="0" err="1" smtClean="0"/>
              <a:t>eg</a:t>
            </a:r>
            <a:r>
              <a:rPr lang="en-US" dirty="0" smtClean="0"/>
              <a:t> a knowledge based approach with predicates etc… we do that later.</a:t>
            </a:r>
          </a:p>
        </p:txBody>
      </p:sp>
    </p:spTree>
    <p:extLst>
      <p:ext uri="{BB962C8B-B14F-4D97-AF65-F5344CB8AC3E}">
        <p14:creationId xmlns:p14="http://schemas.microsoft.com/office/powerpoint/2010/main" val="1575576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We can deal with this by doing a DFS(or IDS) using one initial state, then verifying it works with the others</a:t>
            </a:r>
          </a:p>
          <a:p>
            <a:r>
              <a:rPr lang="en-US" dirty="0" smtClean="0"/>
              <a:t>Thus we end up with a solution that works for all initial states.</a:t>
            </a:r>
          </a:p>
          <a:p>
            <a:r>
              <a:rPr lang="en-US" dirty="0" smtClean="0"/>
              <a:t>This iterative search in the belief space is space saving, however it blows up time</a:t>
            </a:r>
          </a:p>
          <a:p>
            <a:r>
              <a:rPr lang="en-US" dirty="0" smtClean="0"/>
              <a:t>Advantage is it is potentially good at throwing out some paths.</a:t>
            </a:r>
          </a:p>
          <a:p>
            <a:endParaRPr lang="en-US" dirty="0" smtClean="0"/>
          </a:p>
          <a:p>
            <a:r>
              <a:rPr lang="en-US" dirty="0" smtClean="0"/>
              <a:t>However just a little observation may help to prune the state space significantly…</a:t>
            </a:r>
          </a:p>
          <a:p>
            <a:endParaRPr lang="en-US" dirty="0"/>
          </a:p>
        </p:txBody>
      </p:sp>
    </p:spTree>
    <p:extLst>
      <p:ext uri="{BB962C8B-B14F-4D97-AF65-F5344CB8AC3E}">
        <p14:creationId xmlns:p14="http://schemas.microsoft.com/office/powerpoint/2010/main" val="53977036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a little (partial) observation</a:t>
            </a:r>
            <a:endParaRPr lang="en-US" dirty="0"/>
          </a:p>
        </p:txBody>
      </p:sp>
      <p:sp>
        <p:nvSpPr>
          <p:cNvPr id="3" name="Content Placeholder 2"/>
          <p:cNvSpPr>
            <a:spLocks noGrp="1"/>
          </p:cNvSpPr>
          <p:nvPr>
            <p:ph idx="1"/>
          </p:nvPr>
        </p:nvSpPr>
        <p:spPr>
          <a:xfrm>
            <a:off x="838200" y="1825625"/>
            <a:ext cx="10515600" cy="2718666"/>
          </a:xfrm>
        </p:spPr>
        <p:txBody>
          <a:bodyPr/>
          <a:lstStyle/>
          <a:p>
            <a:r>
              <a:rPr lang="en-US" dirty="0" smtClean="0"/>
              <a:t>A percept only gives partial information. That may help.</a:t>
            </a:r>
          </a:p>
          <a:p>
            <a:r>
              <a:rPr lang="en-US" dirty="0" smtClean="0"/>
              <a:t>If we look at the graph of the belief states of the vacuum cleaner</a:t>
            </a:r>
            <a:endParaRPr lang="en-US" dirty="0"/>
          </a:p>
        </p:txBody>
      </p:sp>
      <p:grpSp>
        <p:nvGrpSpPr>
          <p:cNvPr id="22" name="Group 21"/>
          <p:cNvGrpSpPr/>
          <p:nvPr/>
        </p:nvGrpSpPr>
        <p:grpSpPr>
          <a:xfrm>
            <a:off x="1755569" y="2982509"/>
            <a:ext cx="1683657" cy="1348889"/>
            <a:chOff x="1755569" y="2982509"/>
            <a:chExt cx="1683657" cy="1348889"/>
          </a:xfrm>
        </p:grpSpPr>
        <p:sp>
          <p:nvSpPr>
            <p:cNvPr id="4" name="Rectangle 3"/>
            <p:cNvSpPr/>
            <p:nvPr/>
          </p:nvSpPr>
          <p:spPr>
            <a:xfrm>
              <a:off x="1755569" y="3475055"/>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p:cNvCxnSpPr>
              <a:stCxn id="4" idx="0"/>
              <a:endCxn id="4" idx="2"/>
            </p:cNvCxnSpPr>
            <p:nvPr/>
          </p:nvCxnSpPr>
          <p:spPr>
            <a:xfrm>
              <a:off x="2597398" y="3475055"/>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6" name="Cloud 5"/>
            <p:cNvSpPr/>
            <p:nvPr/>
          </p:nvSpPr>
          <p:spPr>
            <a:xfrm>
              <a:off x="2685874" y="4019188"/>
              <a:ext cx="664878" cy="18899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a:t>
              </a:r>
              <a:endParaRPr lang="en-US" dirty="0">
                <a:solidFill>
                  <a:srgbClr val="FF0000"/>
                </a:solidFill>
              </a:endParaRPr>
            </a:p>
          </p:txBody>
        </p:sp>
        <p:sp>
          <p:nvSpPr>
            <p:cNvPr id="7" name="Cloud 6"/>
            <p:cNvSpPr/>
            <p:nvPr/>
          </p:nvSpPr>
          <p:spPr>
            <a:xfrm>
              <a:off x="1844045" y="4019188"/>
              <a:ext cx="664878" cy="18899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a:t>
              </a:r>
            </a:p>
          </p:txBody>
        </p:sp>
        <p:sp>
          <p:nvSpPr>
            <p:cNvPr id="8" name="Flowchart: Magnetic Disk 7"/>
            <p:cNvSpPr/>
            <p:nvPr/>
          </p:nvSpPr>
          <p:spPr>
            <a:xfrm flipV="1">
              <a:off x="1816561" y="3545777"/>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1912754" y="2982509"/>
              <a:ext cx="1366080" cy="369332"/>
            </a:xfrm>
            <a:prstGeom prst="rect">
              <a:avLst/>
            </a:prstGeom>
            <a:noFill/>
          </p:spPr>
          <p:txBody>
            <a:bodyPr wrap="none" rtlCol="0">
              <a:spAutoFit/>
            </a:bodyPr>
            <a:lstStyle/>
            <a:p>
              <a:r>
                <a:rPr lang="en-US" i="1" dirty="0" smtClean="0"/>
                <a:t>b </a:t>
              </a:r>
              <a:r>
                <a:rPr lang="en-US" dirty="0" smtClean="0"/>
                <a:t>= { 1,3,5,7}</a:t>
              </a:r>
              <a:endParaRPr lang="en-US" dirty="0"/>
            </a:p>
          </p:txBody>
        </p:sp>
      </p:grpSp>
      <p:grpSp>
        <p:nvGrpSpPr>
          <p:cNvPr id="24" name="Group 23"/>
          <p:cNvGrpSpPr/>
          <p:nvPr/>
        </p:nvGrpSpPr>
        <p:grpSpPr>
          <a:xfrm>
            <a:off x="3439226" y="3533894"/>
            <a:ext cx="1603829" cy="369333"/>
            <a:chOff x="3439226" y="3533894"/>
            <a:chExt cx="1603829" cy="369333"/>
          </a:xfrm>
        </p:grpSpPr>
        <p:cxnSp>
          <p:nvCxnSpPr>
            <p:cNvPr id="12" name="Straight Arrow Connector 11"/>
            <p:cNvCxnSpPr>
              <a:stCxn id="4" idx="3"/>
            </p:cNvCxnSpPr>
            <p:nvPr/>
          </p:nvCxnSpPr>
          <p:spPr>
            <a:xfrm flipV="1">
              <a:off x="3439226" y="3893127"/>
              <a:ext cx="1603829" cy="101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12985" y="3533894"/>
              <a:ext cx="1234697" cy="369332"/>
            </a:xfrm>
            <a:prstGeom prst="rect">
              <a:avLst/>
            </a:prstGeom>
            <a:noFill/>
          </p:spPr>
          <p:txBody>
            <a:bodyPr wrap="none" rtlCol="0">
              <a:spAutoFit/>
            </a:bodyPr>
            <a:lstStyle/>
            <a:p>
              <a:r>
                <a:rPr lang="en-US" i="1" dirty="0" smtClean="0"/>
                <a:t>o : [</a:t>
              </a:r>
              <a:r>
                <a:rPr lang="en-US" i="1" dirty="0" err="1" smtClean="0"/>
                <a:t>A,dirty</a:t>
              </a:r>
              <a:r>
                <a:rPr lang="en-US" i="1" dirty="0" smtClean="0"/>
                <a:t>]</a:t>
              </a:r>
              <a:endParaRPr lang="en-US" i="1" dirty="0"/>
            </a:p>
          </p:txBody>
        </p:sp>
      </p:grpSp>
      <p:grpSp>
        <p:nvGrpSpPr>
          <p:cNvPr id="23" name="Group 22"/>
          <p:cNvGrpSpPr/>
          <p:nvPr/>
        </p:nvGrpSpPr>
        <p:grpSpPr>
          <a:xfrm>
            <a:off x="5122224" y="2982508"/>
            <a:ext cx="1683657" cy="1348889"/>
            <a:chOff x="5122224" y="2982508"/>
            <a:chExt cx="1683657" cy="1348889"/>
          </a:xfrm>
        </p:grpSpPr>
        <p:sp>
          <p:nvSpPr>
            <p:cNvPr id="15" name="Rectangle 14"/>
            <p:cNvSpPr/>
            <p:nvPr/>
          </p:nvSpPr>
          <p:spPr>
            <a:xfrm>
              <a:off x="5122224" y="3475054"/>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a:stCxn id="15" idx="0"/>
              <a:endCxn id="15" idx="2"/>
            </p:cNvCxnSpPr>
            <p:nvPr/>
          </p:nvCxnSpPr>
          <p:spPr>
            <a:xfrm>
              <a:off x="5964053" y="3475054"/>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17" name="Cloud 16"/>
            <p:cNvSpPr/>
            <p:nvPr/>
          </p:nvSpPr>
          <p:spPr>
            <a:xfrm>
              <a:off x="6052529" y="4019187"/>
              <a:ext cx="664878" cy="18899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a:t>
              </a:r>
              <a:endParaRPr lang="en-US" dirty="0">
                <a:solidFill>
                  <a:srgbClr val="FF0000"/>
                </a:solidFill>
              </a:endParaRPr>
            </a:p>
          </p:txBody>
        </p:sp>
        <p:sp>
          <p:nvSpPr>
            <p:cNvPr id="18" name="Cloud 17"/>
            <p:cNvSpPr/>
            <p:nvPr/>
          </p:nvSpPr>
          <p:spPr>
            <a:xfrm>
              <a:off x="5210700" y="4019187"/>
              <a:ext cx="664878" cy="188996"/>
            </a:xfrm>
            <a:prstGeom prst="cloud">
              <a:avLst/>
            </a:prstGeom>
            <a:pattFill prst="zigZag">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
          <p:nvSpPr>
            <p:cNvPr id="19" name="Flowchart: Magnetic Disk 18"/>
            <p:cNvSpPr/>
            <p:nvPr/>
          </p:nvSpPr>
          <p:spPr>
            <a:xfrm flipV="1">
              <a:off x="5183216" y="3545776"/>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5279409" y="2982508"/>
              <a:ext cx="1019831" cy="369332"/>
            </a:xfrm>
            <a:prstGeom prst="rect">
              <a:avLst/>
            </a:prstGeom>
            <a:noFill/>
          </p:spPr>
          <p:txBody>
            <a:bodyPr wrap="none" rtlCol="0">
              <a:spAutoFit/>
            </a:bodyPr>
            <a:lstStyle/>
            <a:p>
              <a:r>
                <a:rPr lang="en-US" i="1" dirty="0" smtClean="0"/>
                <a:t>B </a:t>
              </a:r>
              <a:r>
                <a:rPr lang="en-US" dirty="0" smtClean="0"/>
                <a:t>= { 1,3}</a:t>
              </a:r>
              <a:endParaRPr lang="en-US" dirty="0"/>
            </a:p>
          </p:txBody>
        </p:sp>
      </p:grpSp>
      <p:sp>
        <p:nvSpPr>
          <p:cNvPr id="21" name="TextBox 20"/>
          <p:cNvSpPr txBox="1"/>
          <p:nvPr/>
        </p:nvSpPr>
        <p:spPr>
          <a:xfrm>
            <a:off x="7342904" y="3641310"/>
            <a:ext cx="3635419" cy="646331"/>
          </a:xfrm>
          <a:prstGeom prst="rect">
            <a:avLst/>
          </a:prstGeom>
          <a:noFill/>
        </p:spPr>
        <p:txBody>
          <a:bodyPr wrap="none" rtlCol="0">
            <a:spAutoFit/>
          </a:bodyPr>
          <a:lstStyle/>
          <a:p>
            <a:r>
              <a:rPr lang="en-US" dirty="0" smtClean="0"/>
              <a:t>Observation itself </a:t>
            </a:r>
            <a:br>
              <a:rPr lang="en-US" dirty="0" smtClean="0"/>
            </a:br>
            <a:r>
              <a:rPr lang="en-US" dirty="0" smtClean="0"/>
              <a:t>causes belief state revision/ pruning</a:t>
            </a:r>
            <a:endParaRPr lang="en-US" dirty="0"/>
          </a:p>
        </p:txBody>
      </p:sp>
      <p:sp>
        <p:nvSpPr>
          <p:cNvPr id="26" name="Content Placeholder 2"/>
          <p:cNvSpPr txBox="1">
            <a:spLocks/>
          </p:cNvSpPr>
          <p:nvPr/>
        </p:nvSpPr>
        <p:spPr>
          <a:xfrm>
            <a:off x="838195" y="4596530"/>
            <a:ext cx="10515600" cy="27186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This is called </a:t>
            </a:r>
            <a:r>
              <a:rPr lang="en-US" sz="2400" dirty="0" smtClean="0">
                <a:latin typeface="Bodoni MT" panose="02070603080606020203" pitchFamily="18" charset="0"/>
              </a:rPr>
              <a:t>UPDATE</a:t>
            </a:r>
            <a:r>
              <a:rPr lang="en-US" dirty="0" smtClean="0"/>
              <a:t> of the belief state</a:t>
            </a:r>
          </a:p>
          <a:p>
            <a:r>
              <a:rPr lang="en-US" dirty="0" smtClean="0"/>
              <a:t>Thus for each action </a:t>
            </a:r>
            <a:r>
              <a:rPr lang="en-US" i="1" dirty="0" smtClean="0"/>
              <a:t>a</a:t>
            </a:r>
            <a:r>
              <a:rPr lang="en-US" dirty="0" smtClean="0"/>
              <a:t> in a belief state </a:t>
            </a:r>
            <a:r>
              <a:rPr lang="en-US" i="1" dirty="0" smtClean="0"/>
              <a:t>b</a:t>
            </a:r>
            <a:r>
              <a:rPr lang="en-US" dirty="0" smtClean="0"/>
              <a:t>:</a:t>
            </a:r>
          </a:p>
          <a:p>
            <a:pPr lvl="1"/>
            <a:r>
              <a:rPr lang="en-US" sz="2000" dirty="0" smtClean="0">
                <a:latin typeface="Bodoni MT" panose="02070603080606020203" pitchFamily="18" charset="0"/>
              </a:rPr>
              <a:t>UPDATE </a:t>
            </a:r>
            <a:r>
              <a:rPr lang="en-US" dirty="0" smtClean="0"/>
              <a:t>( </a:t>
            </a:r>
            <a:r>
              <a:rPr lang="en-US" sz="2000" dirty="0" smtClean="0">
                <a:latin typeface="Bodoni MT" panose="02070603080606020203" pitchFamily="18" charset="0"/>
              </a:rPr>
              <a:t>PREDICT</a:t>
            </a:r>
            <a:r>
              <a:rPr lang="en-US" dirty="0" smtClean="0"/>
              <a:t>(</a:t>
            </a:r>
            <a:r>
              <a:rPr lang="en-US" i="1" dirty="0" err="1" smtClean="0"/>
              <a:t>b</a:t>
            </a:r>
            <a:r>
              <a:rPr lang="en-US" dirty="0" err="1" smtClean="0"/>
              <a:t>,</a:t>
            </a:r>
            <a:r>
              <a:rPr lang="en-US" i="1" dirty="0" err="1" smtClean="0"/>
              <a:t>a</a:t>
            </a:r>
            <a:r>
              <a:rPr lang="en-US" dirty="0" smtClean="0"/>
              <a:t>),  </a:t>
            </a:r>
            <a:r>
              <a:rPr lang="en-US" i="1" dirty="0" smtClean="0"/>
              <a:t>o</a:t>
            </a:r>
            <a:r>
              <a:rPr lang="en-US" dirty="0" smtClean="0"/>
              <a:t>)</a:t>
            </a:r>
          </a:p>
          <a:p>
            <a:pPr lvl="1"/>
            <a:r>
              <a:rPr lang="en-US" dirty="0" smtClean="0"/>
              <a:t>gives us a more accurate state information</a:t>
            </a:r>
          </a:p>
          <a:p>
            <a:r>
              <a:rPr lang="en-US" dirty="0" smtClean="0"/>
              <a:t>Note we are still doing all this offline and with a graph of belief states</a:t>
            </a:r>
          </a:p>
        </p:txBody>
      </p:sp>
    </p:spTree>
    <p:extLst>
      <p:ext uri="{BB962C8B-B14F-4D97-AF65-F5344CB8AC3E}">
        <p14:creationId xmlns:p14="http://schemas.microsoft.com/office/powerpoint/2010/main" val="3614394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With partial observability what does the solution look like</a:t>
            </a:r>
            <a:endParaRPr lang="en-US" dirty="0"/>
          </a:p>
        </p:txBody>
      </p:sp>
      <p:sp>
        <p:nvSpPr>
          <p:cNvPr id="3" name="Content Placeholder 2"/>
          <p:cNvSpPr>
            <a:spLocks noGrp="1"/>
          </p:cNvSpPr>
          <p:nvPr>
            <p:ph idx="1"/>
          </p:nvPr>
        </p:nvSpPr>
        <p:spPr/>
        <p:txBody>
          <a:bodyPr/>
          <a:lstStyle/>
          <a:p>
            <a:r>
              <a:rPr lang="en-US" dirty="0" smtClean="0"/>
              <a:t>Because the we can take different actions based on the observations, we can build contingent plans now.  The AND nodes correspond to the fact that observations can yield different states and we need to plan for both!</a:t>
            </a:r>
          </a:p>
          <a:p>
            <a:r>
              <a:rPr lang="en-US" dirty="0" smtClean="0"/>
              <a:t>Also, as a bonus this helps us deal with partially observable but non-deterministic action cases too!</a:t>
            </a:r>
          </a:p>
          <a:p>
            <a:r>
              <a:rPr lang="en-US" dirty="0" smtClean="0"/>
              <a:t>Another example is to deal with unknown position, but the map is known.</a:t>
            </a:r>
          </a:p>
          <a:p>
            <a:r>
              <a:rPr lang="en-US" dirty="0" smtClean="0"/>
              <a:t>There are many problems unsolvable without observation, but we can create contingent plans if we have some observation.</a:t>
            </a:r>
          </a:p>
        </p:txBody>
      </p:sp>
    </p:spTree>
    <p:extLst>
      <p:ext uri="{BB962C8B-B14F-4D97-AF65-F5344CB8AC3E}">
        <p14:creationId xmlns:p14="http://schemas.microsoft.com/office/powerpoint/2010/main" val="181228950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assignment</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Create these environments for the path finding </a:t>
            </a:r>
            <a:r>
              <a:rPr lang="en-US" dirty="0" smtClean="0"/>
              <a:t>problem:</a:t>
            </a:r>
            <a:endParaRPr lang="en-US" dirty="0" smtClean="0"/>
          </a:p>
          <a:p>
            <a:pPr lvl="1"/>
            <a:r>
              <a:rPr lang="en-US" dirty="0" smtClean="0"/>
              <a:t>10x10 with 10% blocked squares (either constructed or randomly placed)</a:t>
            </a:r>
          </a:p>
          <a:p>
            <a:pPr lvl="1"/>
            <a:r>
              <a:rPr lang="en-US" dirty="0" smtClean="0"/>
              <a:t>100x100  with 10% blocked squares.</a:t>
            </a:r>
          </a:p>
          <a:p>
            <a:pPr lvl="1"/>
            <a:r>
              <a:rPr lang="en-US" dirty="0" smtClean="0"/>
              <a:t>1000x1000 with 10% blocked square.</a:t>
            </a:r>
          </a:p>
          <a:p>
            <a:r>
              <a:rPr lang="en-US" dirty="0" smtClean="0"/>
              <a:t>Known:</a:t>
            </a:r>
          </a:p>
          <a:p>
            <a:pPr lvl="1"/>
            <a:r>
              <a:rPr lang="en-US" dirty="0" smtClean="0"/>
              <a:t>Source, destination, above map including dimensions and which squares are blocked.</a:t>
            </a:r>
          </a:p>
          <a:p>
            <a:pPr lvl="1"/>
            <a:r>
              <a:rPr lang="en-US" dirty="0" smtClean="0"/>
              <a:t>Action: one of 4 moves possible.</a:t>
            </a:r>
          </a:p>
          <a:p>
            <a:pPr lvl="1"/>
            <a:r>
              <a:rPr lang="en-US" dirty="0" smtClean="0"/>
              <a:t>A possible heuristic is </a:t>
            </a:r>
            <a:r>
              <a:rPr lang="en-US" dirty="0"/>
              <a:t>M</a:t>
            </a:r>
            <a:r>
              <a:rPr lang="en-US" dirty="0" smtClean="0"/>
              <a:t>anhattan distance.</a:t>
            </a:r>
          </a:p>
          <a:p>
            <a:r>
              <a:rPr lang="en-US" dirty="0" smtClean="0"/>
              <a:t>Problem:</a:t>
            </a:r>
          </a:p>
          <a:p>
            <a:pPr lvl="1"/>
            <a:r>
              <a:rPr lang="en-US" dirty="0" smtClean="0"/>
              <a:t>Create an offline plan from source to destination. Use any method from class I-DFS, A*?</a:t>
            </a:r>
          </a:p>
          <a:p>
            <a:r>
              <a:rPr lang="en-US" dirty="0" smtClean="0"/>
              <a:t>What if we only have local percept info for blocked squares?</a:t>
            </a:r>
          </a:p>
          <a:p>
            <a:r>
              <a:rPr lang="en-US" dirty="0" smtClean="0"/>
              <a:t>What if we created a deterministic fixed policy?</a:t>
            </a:r>
          </a:p>
          <a:p>
            <a:r>
              <a:rPr lang="en-US" dirty="0" smtClean="0"/>
              <a:t>What if it were a stochastic fixed policy?</a:t>
            </a:r>
          </a:p>
          <a:p>
            <a:pPr marL="457200" lvl="1" indent="0">
              <a:buNone/>
            </a:pPr>
            <a:endParaRPr lang="en-US" dirty="0" smtClean="0"/>
          </a:p>
          <a:p>
            <a:endParaRPr lang="en-US" dirty="0"/>
          </a:p>
        </p:txBody>
      </p:sp>
    </p:spTree>
    <p:extLst>
      <p:ext uri="{BB962C8B-B14F-4D97-AF65-F5344CB8AC3E}">
        <p14:creationId xmlns:p14="http://schemas.microsoft.com/office/powerpoint/2010/main" val="31125771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Basic notion</a:t>
            </a:r>
            <a:endParaRPr lang="en-US" dirty="0"/>
          </a:p>
        </p:txBody>
      </p:sp>
      <p:sp>
        <p:nvSpPr>
          <p:cNvPr id="3" name="Content Placeholder 2"/>
          <p:cNvSpPr>
            <a:spLocks noGrp="1"/>
          </p:cNvSpPr>
          <p:nvPr>
            <p:ph idx="1"/>
          </p:nvPr>
        </p:nvSpPr>
        <p:spPr/>
        <p:txBody>
          <a:bodyPr>
            <a:normAutofit fontScale="92500"/>
          </a:bodyPr>
          <a:lstStyle/>
          <a:p>
            <a:r>
              <a:rPr lang="en-US" dirty="0" smtClean="0"/>
              <a:t>In using BFS/ DFS/ A* etc., we create a plan (path) which is a sequence of actions (edges) starting from  a given initial state (node) to a goal state (node).</a:t>
            </a:r>
          </a:p>
          <a:p>
            <a:r>
              <a:rPr lang="en-US" dirty="0" smtClean="0"/>
              <a:t>If an action can lead to multiple states, then we must make sure we are prepared to deal with each of them.</a:t>
            </a:r>
          </a:p>
          <a:p>
            <a:r>
              <a:rPr lang="en-US" dirty="0" smtClean="0"/>
              <a:t>Thus we can construct our plans to say what action to take depending on the action result.</a:t>
            </a:r>
          </a:p>
          <a:p>
            <a:r>
              <a:rPr lang="en-US" dirty="0" smtClean="0"/>
              <a:t>‘Branching plans’ or ‘Contingent plans’</a:t>
            </a:r>
          </a:p>
          <a:p>
            <a:r>
              <a:rPr lang="en-US" dirty="0" smtClean="0"/>
              <a:t>Note that it is still offline, i.e., the plan is constructed before execution.</a:t>
            </a:r>
          </a:p>
          <a:p>
            <a:r>
              <a:rPr lang="en-US" dirty="0" smtClean="0"/>
              <a:t>The execution needs full observation through percepts, though.</a:t>
            </a:r>
          </a:p>
          <a:p>
            <a:endParaRPr lang="en-US" dirty="0"/>
          </a:p>
        </p:txBody>
      </p:sp>
    </p:spTree>
    <p:extLst>
      <p:ext uri="{BB962C8B-B14F-4D97-AF65-F5344CB8AC3E}">
        <p14:creationId xmlns:p14="http://schemas.microsoft.com/office/powerpoint/2010/main" val="2258685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p:txBody>
          <a:bodyPr/>
          <a:lstStyle/>
          <a:p>
            <a:r>
              <a:rPr lang="en-US" dirty="0" smtClean="0"/>
              <a:t>The </a:t>
            </a:r>
            <a:r>
              <a:rPr lang="en-US" dirty="0" smtClean="0">
                <a:latin typeface="Curlz MT" panose="04040404050702020202" pitchFamily="82" charset="0"/>
              </a:rPr>
              <a:t>erratic</a:t>
            </a:r>
            <a:r>
              <a:rPr lang="en-US" dirty="0" smtClean="0"/>
              <a:t> vacuum world</a:t>
            </a:r>
            <a:endParaRPr lang="en-US" dirty="0"/>
          </a:p>
        </p:txBody>
      </p:sp>
      <p:sp>
        <p:nvSpPr>
          <p:cNvPr id="4" name="Rectangle 3"/>
          <p:cNvSpPr/>
          <p:nvPr/>
        </p:nvSpPr>
        <p:spPr>
          <a:xfrm>
            <a:off x="827314" y="2089595"/>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p:cNvCxnSpPr>
            <a:stCxn id="4" idx="0"/>
            <a:endCxn id="4" idx="2"/>
          </p:cNvCxnSpPr>
          <p:nvPr/>
        </p:nvCxnSpPr>
        <p:spPr>
          <a:xfrm>
            <a:off x="1669143" y="2089595"/>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7" name="Cloud 6"/>
          <p:cNvSpPr/>
          <p:nvPr/>
        </p:nvSpPr>
        <p:spPr>
          <a:xfrm>
            <a:off x="1757619" y="2633728"/>
            <a:ext cx="664878" cy="188996"/>
          </a:xfrm>
          <a:prstGeom prst="cloud">
            <a:avLst/>
          </a:prstGeom>
          <a:pattFill prst="wave">
            <a:fgClr>
              <a:schemeClr val="tx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loud 7"/>
          <p:cNvSpPr/>
          <p:nvPr/>
        </p:nvSpPr>
        <p:spPr>
          <a:xfrm>
            <a:off x="915790" y="2633728"/>
            <a:ext cx="664878" cy="188996"/>
          </a:xfrm>
          <a:prstGeom prst="cloud">
            <a:avLst/>
          </a:prstGeom>
          <a:pattFill prst="wave">
            <a:fgClr>
              <a:schemeClr val="tx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lowchart: Magnetic Disk 11"/>
          <p:cNvSpPr/>
          <p:nvPr/>
        </p:nvSpPr>
        <p:spPr>
          <a:xfrm flipV="1">
            <a:off x="888306" y="2160317"/>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4163285" y="5804366"/>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Connector 35"/>
          <p:cNvCxnSpPr>
            <a:stCxn id="35" idx="0"/>
            <a:endCxn id="35" idx="2"/>
          </p:cNvCxnSpPr>
          <p:nvPr/>
        </p:nvCxnSpPr>
        <p:spPr>
          <a:xfrm>
            <a:off x="5005114" y="5804366"/>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39" name="Flowchart: Magnetic Disk 38"/>
          <p:cNvSpPr/>
          <p:nvPr/>
        </p:nvSpPr>
        <p:spPr>
          <a:xfrm flipV="1">
            <a:off x="5083553" y="5866701"/>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a:off x="4153249" y="4539884"/>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p:cNvCxnSpPr>
            <a:stCxn id="41" idx="0"/>
            <a:endCxn id="41" idx="2"/>
          </p:cNvCxnSpPr>
          <p:nvPr/>
        </p:nvCxnSpPr>
        <p:spPr>
          <a:xfrm>
            <a:off x="4995078" y="4539884"/>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43" name="Cloud 42"/>
          <p:cNvSpPr/>
          <p:nvPr/>
        </p:nvSpPr>
        <p:spPr>
          <a:xfrm>
            <a:off x="5083554" y="5084017"/>
            <a:ext cx="664878" cy="188996"/>
          </a:xfrm>
          <a:prstGeom prst="cloud">
            <a:avLst/>
          </a:prstGeom>
          <a:pattFill prst="wave">
            <a:fgClr>
              <a:schemeClr val="tx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lowchart: Magnetic Disk 44"/>
          <p:cNvSpPr/>
          <p:nvPr/>
        </p:nvSpPr>
        <p:spPr>
          <a:xfrm flipV="1">
            <a:off x="5028585" y="4631122"/>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4153250" y="3350523"/>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p:cNvCxnSpPr>
            <a:stCxn id="47" idx="0"/>
            <a:endCxn id="47" idx="2"/>
          </p:cNvCxnSpPr>
          <p:nvPr/>
        </p:nvCxnSpPr>
        <p:spPr>
          <a:xfrm>
            <a:off x="4995079" y="3350523"/>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50" name="Cloud 49"/>
          <p:cNvSpPr/>
          <p:nvPr/>
        </p:nvSpPr>
        <p:spPr>
          <a:xfrm>
            <a:off x="4241726" y="3894656"/>
            <a:ext cx="664878" cy="188996"/>
          </a:xfrm>
          <a:prstGeom prst="cloud">
            <a:avLst/>
          </a:prstGeom>
          <a:pattFill prst="wave">
            <a:fgClr>
              <a:schemeClr val="tx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lowchart: Magnetic Disk 50"/>
          <p:cNvSpPr/>
          <p:nvPr/>
        </p:nvSpPr>
        <p:spPr>
          <a:xfrm flipV="1">
            <a:off x="5055532" y="3421245"/>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a:off x="4153248" y="2089595"/>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Connector 53"/>
          <p:cNvCxnSpPr>
            <a:stCxn id="53" idx="0"/>
            <a:endCxn id="53" idx="2"/>
          </p:cNvCxnSpPr>
          <p:nvPr/>
        </p:nvCxnSpPr>
        <p:spPr>
          <a:xfrm>
            <a:off x="4995077" y="2089595"/>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55" name="Cloud 54"/>
          <p:cNvSpPr/>
          <p:nvPr/>
        </p:nvSpPr>
        <p:spPr>
          <a:xfrm>
            <a:off x="5083553" y="2633728"/>
            <a:ext cx="664878" cy="188996"/>
          </a:xfrm>
          <a:prstGeom prst="cloud">
            <a:avLst/>
          </a:prstGeom>
          <a:pattFill prst="wave">
            <a:fgClr>
              <a:schemeClr val="tx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loud 55"/>
          <p:cNvSpPr/>
          <p:nvPr/>
        </p:nvSpPr>
        <p:spPr>
          <a:xfrm>
            <a:off x="4241724" y="2633728"/>
            <a:ext cx="664878" cy="188996"/>
          </a:xfrm>
          <a:prstGeom prst="cloud">
            <a:avLst/>
          </a:prstGeom>
          <a:pattFill prst="wave">
            <a:fgClr>
              <a:schemeClr val="tx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Magnetic Disk 56"/>
          <p:cNvSpPr/>
          <p:nvPr/>
        </p:nvSpPr>
        <p:spPr>
          <a:xfrm flipV="1">
            <a:off x="5028585" y="2160317"/>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p:nvSpPr>
        <p:spPr>
          <a:xfrm>
            <a:off x="838200" y="3350523"/>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Connector 59"/>
          <p:cNvCxnSpPr>
            <a:stCxn id="59" idx="0"/>
            <a:endCxn id="59" idx="2"/>
          </p:cNvCxnSpPr>
          <p:nvPr/>
        </p:nvCxnSpPr>
        <p:spPr>
          <a:xfrm>
            <a:off x="1680029" y="3350523"/>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62" name="Cloud 61"/>
          <p:cNvSpPr/>
          <p:nvPr/>
        </p:nvSpPr>
        <p:spPr>
          <a:xfrm>
            <a:off x="926676" y="3894656"/>
            <a:ext cx="664878" cy="188996"/>
          </a:xfrm>
          <a:prstGeom prst="cloud">
            <a:avLst/>
          </a:prstGeom>
          <a:pattFill prst="wave">
            <a:fgClr>
              <a:schemeClr val="tx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lowchart: Magnetic Disk 62"/>
          <p:cNvSpPr/>
          <p:nvPr/>
        </p:nvSpPr>
        <p:spPr>
          <a:xfrm flipV="1">
            <a:off x="899192" y="3421245"/>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827312" y="4539884"/>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p:cNvCxnSpPr>
            <a:stCxn id="65" idx="0"/>
            <a:endCxn id="65" idx="2"/>
          </p:cNvCxnSpPr>
          <p:nvPr/>
        </p:nvCxnSpPr>
        <p:spPr>
          <a:xfrm>
            <a:off x="1669141" y="4539884"/>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67" name="Cloud 66"/>
          <p:cNvSpPr/>
          <p:nvPr/>
        </p:nvSpPr>
        <p:spPr>
          <a:xfrm>
            <a:off x="1757617" y="5084017"/>
            <a:ext cx="664878" cy="188996"/>
          </a:xfrm>
          <a:prstGeom prst="cloud">
            <a:avLst/>
          </a:prstGeom>
          <a:pattFill prst="wave">
            <a:fgClr>
              <a:schemeClr val="tx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lowchart: Magnetic Disk 68"/>
          <p:cNvSpPr/>
          <p:nvPr/>
        </p:nvSpPr>
        <p:spPr>
          <a:xfrm flipV="1">
            <a:off x="888304" y="4610606"/>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827313" y="5804366"/>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2" name="Straight Connector 71"/>
          <p:cNvCxnSpPr>
            <a:stCxn id="71" idx="0"/>
            <a:endCxn id="71" idx="2"/>
          </p:cNvCxnSpPr>
          <p:nvPr/>
        </p:nvCxnSpPr>
        <p:spPr>
          <a:xfrm>
            <a:off x="1669142" y="5804366"/>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75" name="Flowchart: Magnetic Disk 74"/>
          <p:cNvSpPr/>
          <p:nvPr/>
        </p:nvSpPr>
        <p:spPr>
          <a:xfrm flipV="1">
            <a:off x="888305" y="5875088"/>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TextBox 75"/>
          <p:cNvSpPr txBox="1"/>
          <p:nvPr/>
        </p:nvSpPr>
        <p:spPr>
          <a:xfrm>
            <a:off x="680936" y="2023353"/>
            <a:ext cx="45719" cy="369332"/>
          </a:xfrm>
          <a:prstGeom prst="rect">
            <a:avLst/>
          </a:prstGeom>
          <a:noFill/>
        </p:spPr>
        <p:txBody>
          <a:bodyPr wrap="square" rtlCol="0">
            <a:spAutoFit/>
          </a:bodyPr>
          <a:lstStyle/>
          <a:p>
            <a:r>
              <a:rPr lang="en-US" dirty="0" smtClean="0"/>
              <a:t>1</a:t>
            </a:r>
            <a:endParaRPr lang="en-US" dirty="0"/>
          </a:p>
        </p:txBody>
      </p:sp>
      <p:sp>
        <p:nvSpPr>
          <p:cNvPr id="77" name="TextBox 76"/>
          <p:cNvSpPr txBox="1"/>
          <p:nvPr/>
        </p:nvSpPr>
        <p:spPr>
          <a:xfrm>
            <a:off x="564204" y="3421245"/>
            <a:ext cx="301686" cy="369332"/>
          </a:xfrm>
          <a:prstGeom prst="rect">
            <a:avLst/>
          </a:prstGeom>
          <a:noFill/>
        </p:spPr>
        <p:txBody>
          <a:bodyPr wrap="none" rtlCol="0">
            <a:spAutoFit/>
          </a:bodyPr>
          <a:lstStyle/>
          <a:p>
            <a:r>
              <a:rPr lang="en-US" dirty="0" smtClean="0"/>
              <a:t>3</a:t>
            </a:r>
            <a:endParaRPr lang="en-US" dirty="0"/>
          </a:p>
        </p:txBody>
      </p:sp>
      <p:sp>
        <p:nvSpPr>
          <p:cNvPr id="78" name="TextBox 77"/>
          <p:cNvSpPr txBox="1"/>
          <p:nvPr/>
        </p:nvSpPr>
        <p:spPr>
          <a:xfrm>
            <a:off x="635217" y="4631122"/>
            <a:ext cx="45719" cy="369332"/>
          </a:xfrm>
          <a:prstGeom prst="rect">
            <a:avLst/>
          </a:prstGeom>
          <a:noFill/>
        </p:spPr>
        <p:txBody>
          <a:bodyPr wrap="square" rtlCol="0">
            <a:spAutoFit/>
          </a:bodyPr>
          <a:lstStyle/>
          <a:p>
            <a:r>
              <a:rPr lang="en-US" dirty="0" smtClean="0"/>
              <a:t>5</a:t>
            </a:r>
            <a:endParaRPr lang="en-US" dirty="0"/>
          </a:p>
        </p:txBody>
      </p:sp>
      <p:sp>
        <p:nvSpPr>
          <p:cNvPr id="79" name="TextBox 78"/>
          <p:cNvSpPr txBox="1"/>
          <p:nvPr/>
        </p:nvSpPr>
        <p:spPr>
          <a:xfrm>
            <a:off x="622570" y="5875088"/>
            <a:ext cx="45719" cy="369332"/>
          </a:xfrm>
          <a:prstGeom prst="rect">
            <a:avLst/>
          </a:prstGeom>
          <a:noFill/>
        </p:spPr>
        <p:txBody>
          <a:bodyPr wrap="square" rtlCol="0">
            <a:spAutoFit/>
          </a:bodyPr>
          <a:lstStyle/>
          <a:p>
            <a:r>
              <a:rPr lang="en-US" dirty="0"/>
              <a:t>7</a:t>
            </a:r>
          </a:p>
        </p:txBody>
      </p:sp>
      <p:sp>
        <p:nvSpPr>
          <p:cNvPr id="80" name="TextBox 79"/>
          <p:cNvSpPr txBox="1"/>
          <p:nvPr/>
        </p:nvSpPr>
        <p:spPr>
          <a:xfrm>
            <a:off x="3910519" y="2346966"/>
            <a:ext cx="45719" cy="369332"/>
          </a:xfrm>
          <a:prstGeom prst="rect">
            <a:avLst/>
          </a:prstGeom>
          <a:noFill/>
        </p:spPr>
        <p:txBody>
          <a:bodyPr wrap="square" rtlCol="0">
            <a:spAutoFit/>
          </a:bodyPr>
          <a:lstStyle/>
          <a:p>
            <a:r>
              <a:rPr lang="en-US" dirty="0"/>
              <a:t>2</a:t>
            </a:r>
          </a:p>
        </p:txBody>
      </p:sp>
      <p:sp>
        <p:nvSpPr>
          <p:cNvPr id="81" name="TextBox 80"/>
          <p:cNvSpPr txBox="1"/>
          <p:nvPr/>
        </p:nvSpPr>
        <p:spPr>
          <a:xfrm>
            <a:off x="3852153" y="3696511"/>
            <a:ext cx="45719" cy="369332"/>
          </a:xfrm>
          <a:prstGeom prst="rect">
            <a:avLst/>
          </a:prstGeom>
          <a:noFill/>
        </p:spPr>
        <p:txBody>
          <a:bodyPr wrap="square" rtlCol="0">
            <a:spAutoFit/>
          </a:bodyPr>
          <a:lstStyle/>
          <a:p>
            <a:r>
              <a:rPr lang="en-US" dirty="0"/>
              <a:t>4</a:t>
            </a:r>
          </a:p>
        </p:txBody>
      </p:sp>
      <p:sp>
        <p:nvSpPr>
          <p:cNvPr id="82" name="TextBox 81"/>
          <p:cNvSpPr txBox="1"/>
          <p:nvPr/>
        </p:nvSpPr>
        <p:spPr>
          <a:xfrm>
            <a:off x="3910519" y="4915084"/>
            <a:ext cx="45719" cy="369332"/>
          </a:xfrm>
          <a:prstGeom prst="rect">
            <a:avLst/>
          </a:prstGeom>
          <a:noFill/>
        </p:spPr>
        <p:txBody>
          <a:bodyPr wrap="square" rtlCol="0">
            <a:spAutoFit/>
          </a:bodyPr>
          <a:lstStyle/>
          <a:p>
            <a:r>
              <a:rPr lang="en-US" dirty="0"/>
              <a:t>6</a:t>
            </a:r>
          </a:p>
        </p:txBody>
      </p:sp>
      <p:sp>
        <p:nvSpPr>
          <p:cNvPr id="83" name="TextBox 82"/>
          <p:cNvSpPr txBox="1"/>
          <p:nvPr/>
        </p:nvSpPr>
        <p:spPr>
          <a:xfrm>
            <a:off x="3910518" y="6070060"/>
            <a:ext cx="45719" cy="369332"/>
          </a:xfrm>
          <a:prstGeom prst="rect">
            <a:avLst/>
          </a:prstGeom>
          <a:noFill/>
        </p:spPr>
        <p:txBody>
          <a:bodyPr wrap="square" rtlCol="0">
            <a:spAutoFit/>
          </a:bodyPr>
          <a:lstStyle/>
          <a:p>
            <a:r>
              <a:rPr lang="en-US" dirty="0" smtClean="0"/>
              <a:t>8</a:t>
            </a:r>
            <a:endParaRPr lang="en-US" dirty="0"/>
          </a:p>
        </p:txBody>
      </p:sp>
      <p:sp>
        <p:nvSpPr>
          <p:cNvPr id="84" name="TextBox 83"/>
          <p:cNvSpPr txBox="1"/>
          <p:nvPr/>
        </p:nvSpPr>
        <p:spPr>
          <a:xfrm>
            <a:off x="6869588" y="1363894"/>
            <a:ext cx="4232920" cy="1938992"/>
          </a:xfrm>
          <a:prstGeom prst="rect">
            <a:avLst/>
          </a:prstGeom>
          <a:noFill/>
        </p:spPr>
        <p:txBody>
          <a:bodyPr wrap="square" rtlCol="0">
            <a:spAutoFit/>
          </a:bodyPr>
          <a:lstStyle/>
          <a:p>
            <a:r>
              <a:rPr lang="en-US" sz="2400" dirty="0" smtClean="0"/>
              <a:t>      Actions:      Det. Semantics:</a:t>
            </a:r>
          </a:p>
          <a:p>
            <a:pPr marL="342900" indent="-342900">
              <a:buFont typeface="+mj-lt"/>
              <a:buAutoNum type="arabicPeriod"/>
            </a:pPr>
            <a:r>
              <a:rPr lang="en-US" sz="2400" b="1" dirty="0" smtClean="0">
                <a:solidFill>
                  <a:schemeClr val="accent6"/>
                </a:solidFill>
              </a:rPr>
              <a:t>Left</a:t>
            </a:r>
          </a:p>
          <a:p>
            <a:pPr marL="342900" indent="-342900">
              <a:buFont typeface="+mj-lt"/>
              <a:buAutoNum type="arabicPeriod"/>
            </a:pPr>
            <a:r>
              <a:rPr lang="en-US" sz="2400" b="1" dirty="0" smtClean="0">
                <a:solidFill>
                  <a:schemeClr val="accent6"/>
                </a:solidFill>
              </a:rPr>
              <a:t>Right</a:t>
            </a:r>
          </a:p>
          <a:p>
            <a:pPr marL="342900" indent="-342900">
              <a:buFont typeface="+mj-lt"/>
              <a:buAutoNum type="arabicPeriod"/>
            </a:pPr>
            <a:r>
              <a:rPr lang="en-US" sz="2400" b="1" dirty="0" smtClean="0">
                <a:solidFill>
                  <a:schemeClr val="accent6"/>
                </a:solidFill>
              </a:rPr>
              <a:t>Suck</a:t>
            </a:r>
          </a:p>
          <a:p>
            <a:endParaRPr lang="en-US" sz="2400" dirty="0"/>
          </a:p>
        </p:txBody>
      </p:sp>
      <p:sp>
        <p:nvSpPr>
          <p:cNvPr id="85" name="TextBox 84"/>
          <p:cNvSpPr txBox="1"/>
          <p:nvPr/>
        </p:nvSpPr>
        <p:spPr>
          <a:xfrm>
            <a:off x="6869588" y="3457236"/>
            <a:ext cx="5320100" cy="1938992"/>
          </a:xfrm>
          <a:prstGeom prst="rect">
            <a:avLst/>
          </a:prstGeom>
          <a:noFill/>
        </p:spPr>
        <p:txBody>
          <a:bodyPr wrap="square" rtlCol="0">
            <a:spAutoFit/>
          </a:bodyPr>
          <a:lstStyle/>
          <a:p>
            <a:r>
              <a:rPr lang="en-US" sz="2400" dirty="0" smtClean="0"/>
              <a:t>      Actions:         </a:t>
            </a:r>
            <a:r>
              <a:rPr lang="en-US" sz="2400" dirty="0" smtClean="0">
                <a:solidFill>
                  <a:srgbClr val="FF0000"/>
                </a:solidFill>
              </a:rPr>
              <a:t>Err</a:t>
            </a:r>
            <a:r>
              <a:rPr lang="en-US" sz="2400" dirty="0" smtClean="0"/>
              <a:t>. Semantics:</a:t>
            </a:r>
          </a:p>
          <a:p>
            <a:pPr marL="342900" indent="-342900">
              <a:buFont typeface="+mj-lt"/>
              <a:buAutoNum type="arabicPeriod"/>
            </a:pPr>
            <a:r>
              <a:rPr lang="en-US" sz="2400" b="1" dirty="0" smtClean="0">
                <a:solidFill>
                  <a:schemeClr val="accent6"/>
                </a:solidFill>
              </a:rPr>
              <a:t>Left</a:t>
            </a:r>
          </a:p>
          <a:p>
            <a:pPr marL="342900" indent="-342900">
              <a:buFont typeface="+mj-lt"/>
              <a:buAutoNum type="arabicPeriod"/>
            </a:pPr>
            <a:r>
              <a:rPr lang="en-US" sz="2400" b="1" dirty="0" smtClean="0">
                <a:solidFill>
                  <a:schemeClr val="accent6"/>
                </a:solidFill>
              </a:rPr>
              <a:t>Right</a:t>
            </a:r>
          </a:p>
          <a:p>
            <a:pPr marL="342900" indent="-342900">
              <a:buFont typeface="+mj-lt"/>
              <a:buAutoNum type="arabicPeriod"/>
            </a:pPr>
            <a:r>
              <a:rPr lang="en-US" sz="2400" b="1" dirty="0" smtClean="0">
                <a:solidFill>
                  <a:srgbClr val="FF0000"/>
                </a:solidFill>
              </a:rPr>
              <a:t>Suck              </a:t>
            </a:r>
            <a:r>
              <a:rPr lang="en-US" i="1" dirty="0" smtClean="0">
                <a:solidFill>
                  <a:srgbClr val="FF0000"/>
                </a:solidFill>
              </a:rPr>
              <a:t>occasionally cleans </a:t>
            </a:r>
            <a:r>
              <a:rPr lang="en-US" i="1" dirty="0" err="1" smtClean="0">
                <a:solidFill>
                  <a:srgbClr val="FF0000"/>
                </a:solidFill>
              </a:rPr>
              <a:t>adj</a:t>
            </a:r>
            <a:r>
              <a:rPr lang="en-US" i="1" dirty="0" smtClean="0">
                <a:solidFill>
                  <a:srgbClr val="FF0000"/>
                </a:solidFill>
              </a:rPr>
              <a:t> square too</a:t>
            </a:r>
          </a:p>
          <a:p>
            <a:endParaRPr lang="en-US" sz="2400" dirty="0"/>
          </a:p>
        </p:txBody>
      </p:sp>
      <p:sp>
        <p:nvSpPr>
          <p:cNvPr id="86" name="TextBox 85"/>
          <p:cNvSpPr txBox="1"/>
          <p:nvPr/>
        </p:nvSpPr>
        <p:spPr>
          <a:xfrm>
            <a:off x="7001603" y="5874769"/>
            <a:ext cx="5188085" cy="830997"/>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sz="2400" dirty="0" smtClean="0"/>
              <a:t>How do we create a plan to go from 1 to (7 or 8) ?</a:t>
            </a:r>
            <a:endParaRPr lang="en-US" sz="2400" dirty="0"/>
          </a:p>
        </p:txBody>
      </p:sp>
    </p:spTree>
    <p:extLst>
      <p:ext uri="{BB962C8B-B14F-4D97-AF65-F5344CB8AC3E}">
        <p14:creationId xmlns:p14="http://schemas.microsoft.com/office/powerpoint/2010/main" val="2067649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67135" y="0"/>
            <a:ext cx="7761449" cy="6858000"/>
          </a:xfrm>
          <a:prstGeom prst="rect">
            <a:avLst/>
          </a:prstGeom>
        </p:spPr>
      </p:pic>
      <p:sp>
        <p:nvSpPr>
          <p:cNvPr id="6" name="TextBox 5"/>
          <p:cNvSpPr txBox="1"/>
          <p:nvPr/>
        </p:nvSpPr>
        <p:spPr>
          <a:xfrm>
            <a:off x="1128" y="6234860"/>
            <a:ext cx="1437766" cy="646331"/>
          </a:xfrm>
          <a:prstGeom prst="rect">
            <a:avLst/>
          </a:prstGeom>
          <a:noFill/>
        </p:spPr>
        <p:txBody>
          <a:bodyPr wrap="none" rtlCol="0">
            <a:spAutoFit/>
          </a:bodyPr>
          <a:lstStyle/>
          <a:p>
            <a:r>
              <a:rPr lang="en-US" i="1" dirty="0" smtClean="0">
                <a:latin typeface="Bodoni MT" panose="02070603080606020203" pitchFamily="18" charset="0"/>
              </a:rPr>
              <a:t>Fig 4.10  </a:t>
            </a:r>
          </a:p>
          <a:p>
            <a:r>
              <a:rPr lang="en-US" i="1" dirty="0" smtClean="0">
                <a:latin typeface="Bodoni MT" panose="02070603080606020203" pitchFamily="18" charset="0"/>
              </a:rPr>
              <a:t>pp.136of RN</a:t>
            </a:r>
            <a:endParaRPr lang="en-US" i="1" dirty="0">
              <a:latin typeface="Bodoni MT" panose="02070603080606020203" pitchFamily="18" charset="0"/>
            </a:endParaRPr>
          </a:p>
        </p:txBody>
      </p:sp>
      <p:sp>
        <p:nvSpPr>
          <p:cNvPr id="7" name="TextBox 6"/>
          <p:cNvSpPr txBox="1"/>
          <p:nvPr/>
        </p:nvSpPr>
        <p:spPr>
          <a:xfrm>
            <a:off x="9128584" y="542827"/>
            <a:ext cx="3024546" cy="3139321"/>
          </a:xfrm>
          <a:prstGeom prst="rect">
            <a:avLst/>
          </a:prstGeom>
          <a:noFill/>
        </p:spPr>
        <p:txBody>
          <a:bodyPr wrap="none" rtlCol="0">
            <a:spAutoFit/>
          </a:bodyPr>
          <a:lstStyle/>
          <a:p>
            <a:r>
              <a:rPr lang="en-US" b="1" dirty="0" smtClean="0"/>
              <a:t>AND-OR graph search</a:t>
            </a:r>
          </a:p>
          <a:p>
            <a:endParaRPr lang="en-US" dirty="0" smtClean="0"/>
          </a:p>
          <a:p>
            <a:r>
              <a:rPr lang="en-US" b="1" dirty="0" smtClean="0">
                <a:solidFill>
                  <a:schemeClr val="accent4">
                    <a:lumMod val="75000"/>
                  </a:schemeClr>
                </a:solidFill>
              </a:rPr>
              <a:t>OR</a:t>
            </a:r>
            <a:r>
              <a:rPr lang="en-US" dirty="0" smtClean="0"/>
              <a:t> nodes – usual search </a:t>
            </a:r>
            <a:br>
              <a:rPr lang="en-US" dirty="0" smtClean="0"/>
            </a:br>
            <a:r>
              <a:rPr lang="en-US" dirty="0" smtClean="0"/>
              <a:t>nodes plan choses an action</a:t>
            </a:r>
          </a:p>
          <a:p>
            <a:endParaRPr lang="en-US" dirty="0" smtClean="0"/>
          </a:p>
          <a:p>
            <a:r>
              <a:rPr lang="en-US" b="1" dirty="0">
                <a:solidFill>
                  <a:schemeClr val="accent4">
                    <a:lumMod val="75000"/>
                  </a:schemeClr>
                </a:solidFill>
              </a:rPr>
              <a:t>AND</a:t>
            </a:r>
            <a:r>
              <a:rPr lang="en-US" dirty="0" smtClean="0"/>
              <a:t> nodes – a way to capture</a:t>
            </a:r>
          </a:p>
          <a:p>
            <a:r>
              <a:rPr lang="en-US" dirty="0" smtClean="0"/>
              <a:t>Multiple states from an action</a:t>
            </a:r>
          </a:p>
          <a:p>
            <a:endParaRPr lang="en-US" dirty="0" smtClean="0"/>
          </a:p>
          <a:p>
            <a:r>
              <a:rPr lang="en-US" dirty="0" smtClean="0"/>
              <a:t>Resultant plan is a </a:t>
            </a:r>
            <a:r>
              <a:rPr lang="en-US" b="1" dirty="0" smtClean="0">
                <a:solidFill>
                  <a:schemeClr val="accent4">
                    <a:lumMod val="75000"/>
                  </a:schemeClr>
                </a:solidFill>
              </a:rPr>
              <a:t>subtree</a:t>
            </a:r>
            <a:r>
              <a:rPr lang="en-US" dirty="0" smtClean="0"/>
              <a:t>.</a:t>
            </a:r>
          </a:p>
          <a:p>
            <a:r>
              <a:rPr lang="en-US" dirty="0" smtClean="0"/>
              <a:t>All paths from the root in the </a:t>
            </a:r>
          </a:p>
          <a:p>
            <a:r>
              <a:rPr lang="en-US" dirty="0" smtClean="0"/>
              <a:t>subtree lead to GOALs</a:t>
            </a:r>
            <a:endParaRPr lang="en-US" dirty="0"/>
          </a:p>
        </p:txBody>
      </p:sp>
      <p:sp>
        <p:nvSpPr>
          <p:cNvPr id="8" name="Freeform 7"/>
          <p:cNvSpPr/>
          <p:nvPr/>
        </p:nvSpPr>
        <p:spPr>
          <a:xfrm>
            <a:off x="1417983" y="79513"/>
            <a:ext cx="3975652" cy="6732104"/>
          </a:xfrm>
          <a:custGeom>
            <a:avLst/>
            <a:gdLst>
              <a:gd name="connsiteX0" fmla="*/ 3313043 w 3975652"/>
              <a:gd name="connsiteY0" fmla="*/ 0 h 6732104"/>
              <a:gd name="connsiteX1" fmla="*/ 2266121 w 3975652"/>
              <a:gd name="connsiteY1" fmla="*/ 185530 h 6732104"/>
              <a:gd name="connsiteX2" fmla="*/ 569843 w 3975652"/>
              <a:gd name="connsiteY2" fmla="*/ 1364974 h 6732104"/>
              <a:gd name="connsiteX3" fmla="*/ 0 w 3975652"/>
              <a:gd name="connsiteY3" fmla="*/ 2305878 h 6732104"/>
              <a:gd name="connsiteX4" fmla="*/ 530087 w 3975652"/>
              <a:gd name="connsiteY4" fmla="*/ 2902226 h 6732104"/>
              <a:gd name="connsiteX5" fmla="*/ 1881808 w 3975652"/>
              <a:gd name="connsiteY5" fmla="*/ 2451652 h 6732104"/>
              <a:gd name="connsiteX6" fmla="*/ 2875721 w 3975652"/>
              <a:gd name="connsiteY6" fmla="*/ 3127513 h 6732104"/>
              <a:gd name="connsiteX7" fmla="*/ 2888974 w 3975652"/>
              <a:gd name="connsiteY7" fmla="*/ 3803374 h 6732104"/>
              <a:gd name="connsiteX8" fmla="*/ 1775791 w 3975652"/>
              <a:gd name="connsiteY8" fmla="*/ 5446644 h 6732104"/>
              <a:gd name="connsiteX9" fmla="*/ 1762539 w 3975652"/>
              <a:gd name="connsiteY9" fmla="*/ 6732104 h 6732104"/>
              <a:gd name="connsiteX10" fmla="*/ 2994991 w 3975652"/>
              <a:gd name="connsiteY10" fmla="*/ 6718852 h 6732104"/>
              <a:gd name="connsiteX11" fmla="*/ 2955234 w 3975652"/>
              <a:gd name="connsiteY11" fmla="*/ 4956313 h 6732104"/>
              <a:gd name="connsiteX12" fmla="*/ 3909391 w 3975652"/>
              <a:gd name="connsiteY12" fmla="*/ 4267200 h 6732104"/>
              <a:gd name="connsiteX13" fmla="*/ 3882887 w 3975652"/>
              <a:gd name="connsiteY13" fmla="*/ 2650435 h 6732104"/>
              <a:gd name="connsiteX14" fmla="*/ 2186608 w 3975652"/>
              <a:gd name="connsiteY14" fmla="*/ 1378226 h 6732104"/>
              <a:gd name="connsiteX15" fmla="*/ 3935895 w 3975652"/>
              <a:gd name="connsiteY15" fmla="*/ 569844 h 6732104"/>
              <a:gd name="connsiteX16" fmla="*/ 3975652 w 3975652"/>
              <a:gd name="connsiteY16" fmla="*/ 39757 h 6732104"/>
              <a:gd name="connsiteX17" fmla="*/ 3313043 w 3975652"/>
              <a:gd name="connsiteY17" fmla="*/ 0 h 673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75652" h="6732104">
                <a:moveTo>
                  <a:pt x="3313043" y="0"/>
                </a:moveTo>
                <a:lnTo>
                  <a:pt x="2266121" y="185530"/>
                </a:lnTo>
                <a:lnTo>
                  <a:pt x="569843" y="1364974"/>
                </a:lnTo>
                <a:lnTo>
                  <a:pt x="0" y="2305878"/>
                </a:lnTo>
                <a:lnTo>
                  <a:pt x="530087" y="2902226"/>
                </a:lnTo>
                <a:lnTo>
                  <a:pt x="1881808" y="2451652"/>
                </a:lnTo>
                <a:lnTo>
                  <a:pt x="2875721" y="3127513"/>
                </a:lnTo>
                <a:lnTo>
                  <a:pt x="2888974" y="3803374"/>
                </a:lnTo>
                <a:lnTo>
                  <a:pt x="1775791" y="5446644"/>
                </a:lnTo>
                <a:lnTo>
                  <a:pt x="1762539" y="6732104"/>
                </a:lnTo>
                <a:lnTo>
                  <a:pt x="2994991" y="6718852"/>
                </a:lnTo>
                <a:lnTo>
                  <a:pt x="2955234" y="4956313"/>
                </a:lnTo>
                <a:lnTo>
                  <a:pt x="3909391" y="4267200"/>
                </a:lnTo>
                <a:lnTo>
                  <a:pt x="3882887" y="2650435"/>
                </a:lnTo>
                <a:lnTo>
                  <a:pt x="2186608" y="1378226"/>
                </a:lnTo>
                <a:lnTo>
                  <a:pt x="3935895" y="569844"/>
                </a:lnTo>
                <a:lnTo>
                  <a:pt x="3975652" y="39757"/>
                </a:lnTo>
                <a:lnTo>
                  <a:pt x="3313043" y="0"/>
                </a:lnTo>
                <a:close/>
              </a:path>
            </a:pathLst>
          </a:custGeom>
          <a:solidFill>
            <a:srgbClr val="5B9BD5">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p:cNvGrpSpPr/>
          <p:nvPr/>
        </p:nvGrpSpPr>
        <p:grpSpPr>
          <a:xfrm>
            <a:off x="700255" y="516831"/>
            <a:ext cx="609462" cy="4931255"/>
            <a:chOff x="700255" y="516831"/>
            <a:chExt cx="609462" cy="4931255"/>
          </a:xfrm>
        </p:grpSpPr>
        <p:sp>
          <p:nvSpPr>
            <p:cNvPr id="33" name="TextBox 32"/>
            <p:cNvSpPr txBox="1"/>
            <p:nvPr/>
          </p:nvSpPr>
          <p:spPr>
            <a:xfrm>
              <a:off x="836587" y="516831"/>
              <a:ext cx="461986" cy="369332"/>
            </a:xfrm>
            <a:prstGeom prst="rect">
              <a:avLst/>
            </a:prstGeom>
            <a:noFill/>
          </p:spPr>
          <p:txBody>
            <a:bodyPr wrap="none" rtlCol="0">
              <a:spAutoFit/>
            </a:bodyPr>
            <a:lstStyle/>
            <a:p>
              <a:r>
                <a:rPr lang="en-US" dirty="0" smtClean="0"/>
                <a:t>OR</a:t>
              </a:r>
              <a:endParaRPr lang="en-US" dirty="0"/>
            </a:p>
          </p:txBody>
        </p:sp>
        <p:sp>
          <p:nvSpPr>
            <p:cNvPr id="34" name="TextBox 33"/>
            <p:cNvSpPr txBox="1"/>
            <p:nvPr/>
          </p:nvSpPr>
          <p:spPr>
            <a:xfrm>
              <a:off x="700255" y="1279411"/>
              <a:ext cx="609462" cy="369332"/>
            </a:xfrm>
            <a:prstGeom prst="rect">
              <a:avLst/>
            </a:prstGeom>
            <a:noFill/>
          </p:spPr>
          <p:txBody>
            <a:bodyPr wrap="none" rtlCol="0">
              <a:spAutoFit/>
            </a:bodyPr>
            <a:lstStyle/>
            <a:p>
              <a:r>
                <a:rPr lang="en-US" dirty="0" smtClean="0"/>
                <a:t>AND</a:t>
              </a:r>
              <a:endParaRPr lang="en-US" dirty="0"/>
            </a:p>
          </p:txBody>
        </p:sp>
        <p:sp>
          <p:nvSpPr>
            <p:cNvPr id="35" name="TextBox 34"/>
            <p:cNvSpPr txBox="1"/>
            <p:nvPr/>
          </p:nvSpPr>
          <p:spPr>
            <a:xfrm>
              <a:off x="762849" y="2152021"/>
              <a:ext cx="461986" cy="369332"/>
            </a:xfrm>
            <a:prstGeom prst="rect">
              <a:avLst/>
            </a:prstGeom>
            <a:noFill/>
          </p:spPr>
          <p:txBody>
            <a:bodyPr wrap="none" rtlCol="0">
              <a:spAutoFit/>
            </a:bodyPr>
            <a:lstStyle/>
            <a:p>
              <a:r>
                <a:rPr lang="en-US" dirty="0" smtClean="0"/>
                <a:t>OR</a:t>
              </a:r>
              <a:endParaRPr lang="en-US" dirty="0"/>
            </a:p>
          </p:txBody>
        </p:sp>
        <p:sp>
          <p:nvSpPr>
            <p:cNvPr id="36" name="TextBox 35"/>
            <p:cNvSpPr txBox="1"/>
            <p:nvPr/>
          </p:nvSpPr>
          <p:spPr>
            <a:xfrm>
              <a:off x="700255" y="5078754"/>
              <a:ext cx="609462" cy="369332"/>
            </a:xfrm>
            <a:prstGeom prst="rect">
              <a:avLst/>
            </a:prstGeom>
            <a:noFill/>
          </p:spPr>
          <p:txBody>
            <a:bodyPr wrap="none" rtlCol="0">
              <a:spAutoFit/>
            </a:bodyPr>
            <a:lstStyle/>
            <a:p>
              <a:r>
                <a:rPr lang="en-US" dirty="0" smtClean="0"/>
                <a:t>AND</a:t>
              </a:r>
              <a:endParaRPr lang="en-US" dirty="0"/>
            </a:p>
          </p:txBody>
        </p:sp>
      </p:grpSp>
      <p:sp>
        <p:nvSpPr>
          <p:cNvPr id="38" name="TextBox 37"/>
          <p:cNvSpPr txBox="1"/>
          <p:nvPr/>
        </p:nvSpPr>
        <p:spPr>
          <a:xfrm>
            <a:off x="9197146" y="4318118"/>
            <a:ext cx="3167855" cy="2308324"/>
          </a:xfrm>
          <a:prstGeom prst="rect">
            <a:avLst/>
          </a:prstGeom>
          <a:noFill/>
        </p:spPr>
        <p:txBody>
          <a:bodyPr wrap="none" rtlCol="0">
            <a:spAutoFit/>
          </a:bodyPr>
          <a:lstStyle/>
          <a:p>
            <a:r>
              <a:rPr lang="en-US" b="1" dirty="0" smtClean="0"/>
              <a:t>Plan:</a:t>
            </a:r>
          </a:p>
          <a:p>
            <a:r>
              <a:rPr lang="en-US" dirty="0" smtClean="0">
                <a:latin typeface="Bodoni MT" panose="02070603080606020203" pitchFamily="18" charset="0"/>
              </a:rPr>
              <a:t>Suck</a:t>
            </a:r>
            <a:r>
              <a:rPr lang="en-US" dirty="0" smtClean="0"/>
              <a:t/>
            </a:r>
            <a:br>
              <a:rPr lang="en-US" dirty="0" smtClean="0"/>
            </a:br>
            <a:r>
              <a:rPr lang="en-US" dirty="0" smtClean="0"/>
              <a:t>if  </a:t>
            </a:r>
            <a:r>
              <a:rPr lang="en-US" u="sng" dirty="0" smtClean="0">
                <a:latin typeface="Courier New" panose="02070309020205020404" pitchFamily="49" charset="0"/>
                <a:cs typeface="Courier New" panose="02070309020205020404" pitchFamily="49" charset="0"/>
              </a:rPr>
              <a:t>state==7</a:t>
            </a:r>
            <a:r>
              <a:rPr lang="en-US" dirty="0" smtClean="0">
                <a:latin typeface="Courier New" panose="02070309020205020404" pitchFamily="49" charset="0"/>
                <a:cs typeface="Courier New" panose="02070309020205020404" pitchFamily="49" charset="0"/>
              </a:rPr>
              <a:t> </a:t>
            </a:r>
            <a:r>
              <a:rPr lang="en-US" dirty="0" smtClean="0">
                <a:latin typeface="Bodoni MT" panose="02070603080606020203" pitchFamily="18" charset="0"/>
              </a:rPr>
              <a:t>DONE(7)</a:t>
            </a:r>
          </a:p>
          <a:p>
            <a:r>
              <a:rPr lang="en-US" dirty="0" smtClean="0"/>
              <a:t>Else  // </a:t>
            </a:r>
            <a:r>
              <a:rPr lang="en-US" dirty="0" smtClean="0">
                <a:latin typeface="Courier New" panose="02070309020205020404" pitchFamily="49" charset="0"/>
                <a:cs typeface="Courier New" panose="02070309020205020404" pitchFamily="49" charset="0"/>
              </a:rPr>
              <a:t>state==5</a:t>
            </a:r>
          </a:p>
          <a:p>
            <a:r>
              <a:rPr lang="en-US" dirty="0"/>
              <a:t> </a:t>
            </a:r>
            <a:r>
              <a:rPr lang="en-US" dirty="0" smtClean="0"/>
              <a:t>     </a:t>
            </a:r>
            <a:r>
              <a:rPr lang="en-US" dirty="0" smtClean="0">
                <a:latin typeface="Bodoni MT" panose="02070603080606020203" pitchFamily="18" charset="0"/>
              </a:rPr>
              <a:t>Right </a:t>
            </a:r>
            <a:r>
              <a:rPr lang="en-US" dirty="0" smtClean="0"/>
              <a:t>   // </a:t>
            </a:r>
            <a:r>
              <a:rPr lang="en-US" dirty="0" smtClean="0">
                <a:latin typeface="Courier New" panose="02070309020205020404" pitchFamily="49" charset="0"/>
                <a:cs typeface="Courier New" panose="02070309020205020404" pitchFamily="49" charset="0"/>
              </a:rPr>
              <a:t>state==6,Det</a:t>
            </a:r>
          </a:p>
          <a:p>
            <a:r>
              <a:rPr lang="en-US" dirty="0"/>
              <a:t> </a:t>
            </a:r>
            <a:r>
              <a:rPr lang="en-US" dirty="0" smtClean="0"/>
              <a:t>     </a:t>
            </a:r>
            <a:r>
              <a:rPr lang="en-US" dirty="0" smtClean="0">
                <a:latin typeface="Bodoni MT" panose="02070603080606020203" pitchFamily="18" charset="0"/>
              </a:rPr>
              <a:t>Suck</a:t>
            </a:r>
          </a:p>
          <a:p>
            <a:r>
              <a:rPr lang="en-US" dirty="0"/>
              <a:t> </a:t>
            </a:r>
            <a:r>
              <a:rPr lang="en-US" dirty="0" smtClean="0"/>
              <a:t>     </a:t>
            </a:r>
            <a:r>
              <a:rPr lang="en-US" dirty="0" smtClean="0">
                <a:latin typeface="Bodoni MT" panose="02070603080606020203" pitchFamily="18" charset="0"/>
              </a:rPr>
              <a:t>DONE (8)</a:t>
            </a:r>
          </a:p>
          <a:p>
            <a:r>
              <a:rPr lang="en-US" dirty="0"/>
              <a:t> </a:t>
            </a:r>
            <a:r>
              <a:rPr lang="en-US" dirty="0" smtClean="0"/>
              <a:t>    </a:t>
            </a:r>
            <a:endParaRPr lang="en-US" dirty="0"/>
          </a:p>
        </p:txBody>
      </p:sp>
      <p:sp>
        <p:nvSpPr>
          <p:cNvPr id="39" name="TextBox 38"/>
          <p:cNvSpPr txBox="1"/>
          <p:nvPr/>
        </p:nvSpPr>
        <p:spPr>
          <a:xfrm>
            <a:off x="710962" y="3098846"/>
            <a:ext cx="609462" cy="369332"/>
          </a:xfrm>
          <a:prstGeom prst="rect">
            <a:avLst/>
          </a:prstGeom>
          <a:noFill/>
        </p:spPr>
        <p:txBody>
          <a:bodyPr wrap="none" rtlCol="0">
            <a:spAutoFit/>
          </a:bodyPr>
          <a:lstStyle/>
          <a:p>
            <a:r>
              <a:rPr lang="en-US" dirty="0" smtClean="0"/>
              <a:t>AND</a:t>
            </a:r>
            <a:endParaRPr lang="en-US" dirty="0"/>
          </a:p>
        </p:txBody>
      </p:sp>
      <p:sp>
        <p:nvSpPr>
          <p:cNvPr id="40" name="TextBox 39"/>
          <p:cNvSpPr txBox="1"/>
          <p:nvPr/>
        </p:nvSpPr>
        <p:spPr>
          <a:xfrm>
            <a:off x="711132" y="4045671"/>
            <a:ext cx="461986" cy="369332"/>
          </a:xfrm>
          <a:prstGeom prst="rect">
            <a:avLst/>
          </a:prstGeom>
          <a:noFill/>
        </p:spPr>
        <p:txBody>
          <a:bodyPr wrap="none" rtlCol="0">
            <a:spAutoFit/>
          </a:bodyPr>
          <a:lstStyle/>
          <a:p>
            <a:r>
              <a:rPr lang="en-US" dirty="0" smtClean="0"/>
              <a:t>OR</a:t>
            </a:r>
            <a:endParaRPr lang="en-US" dirty="0"/>
          </a:p>
        </p:txBody>
      </p:sp>
      <p:sp>
        <p:nvSpPr>
          <p:cNvPr id="42" name="Freeform 41"/>
          <p:cNvSpPr/>
          <p:nvPr/>
        </p:nvSpPr>
        <p:spPr>
          <a:xfrm>
            <a:off x="1219200" y="1102023"/>
            <a:ext cx="1524000" cy="247806"/>
          </a:xfrm>
          <a:custGeom>
            <a:avLst/>
            <a:gdLst>
              <a:gd name="connsiteX0" fmla="*/ 0 w 1524000"/>
              <a:gd name="connsiteY0" fmla="*/ 247806 h 247806"/>
              <a:gd name="connsiteX1" fmla="*/ 522514 w 1524000"/>
              <a:gd name="connsiteY1" fmla="*/ 1063 h 247806"/>
              <a:gd name="connsiteX2" fmla="*/ 1524000 w 1524000"/>
              <a:gd name="connsiteY2" fmla="*/ 175234 h 247806"/>
            </a:gdLst>
            <a:ahLst/>
            <a:cxnLst>
              <a:cxn ang="0">
                <a:pos x="connsiteX0" y="connsiteY0"/>
              </a:cxn>
              <a:cxn ang="0">
                <a:pos x="connsiteX1" y="connsiteY1"/>
              </a:cxn>
              <a:cxn ang="0">
                <a:pos x="connsiteX2" y="connsiteY2"/>
              </a:cxn>
            </a:cxnLst>
            <a:rect l="l" t="t" r="r" b="b"/>
            <a:pathLst>
              <a:path w="1524000" h="247806">
                <a:moveTo>
                  <a:pt x="0" y="247806"/>
                </a:moveTo>
                <a:cubicBezTo>
                  <a:pt x="134257" y="130482"/>
                  <a:pt x="268514" y="13158"/>
                  <a:pt x="522514" y="1063"/>
                </a:cubicBezTo>
                <a:cubicBezTo>
                  <a:pt x="776514" y="-11032"/>
                  <a:pt x="1150257" y="82101"/>
                  <a:pt x="1524000" y="175234"/>
                </a:cubicBezTo>
              </a:path>
            </a:pathLst>
          </a:custGeom>
          <a:noFill/>
          <a:ln>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42"/>
          <p:cNvSpPr/>
          <p:nvPr/>
        </p:nvSpPr>
        <p:spPr>
          <a:xfrm>
            <a:off x="1226460" y="3025164"/>
            <a:ext cx="1524000" cy="247806"/>
          </a:xfrm>
          <a:custGeom>
            <a:avLst/>
            <a:gdLst>
              <a:gd name="connsiteX0" fmla="*/ 0 w 1524000"/>
              <a:gd name="connsiteY0" fmla="*/ 247806 h 247806"/>
              <a:gd name="connsiteX1" fmla="*/ 522514 w 1524000"/>
              <a:gd name="connsiteY1" fmla="*/ 1063 h 247806"/>
              <a:gd name="connsiteX2" fmla="*/ 1524000 w 1524000"/>
              <a:gd name="connsiteY2" fmla="*/ 175234 h 247806"/>
            </a:gdLst>
            <a:ahLst/>
            <a:cxnLst>
              <a:cxn ang="0">
                <a:pos x="connsiteX0" y="connsiteY0"/>
              </a:cxn>
              <a:cxn ang="0">
                <a:pos x="connsiteX1" y="connsiteY1"/>
              </a:cxn>
              <a:cxn ang="0">
                <a:pos x="connsiteX2" y="connsiteY2"/>
              </a:cxn>
            </a:cxnLst>
            <a:rect l="l" t="t" r="r" b="b"/>
            <a:pathLst>
              <a:path w="1524000" h="247806">
                <a:moveTo>
                  <a:pt x="0" y="247806"/>
                </a:moveTo>
                <a:cubicBezTo>
                  <a:pt x="134257" y="130482"/>
                  <a:pt x="268514" y="13158"/>
                  <a:pt x="522514" y="1063"/>
                </a:cubicBezTo>
                <a:cubicBezTo>
                  <a:pt x="776514" y="-11032"/>
                  <a:pt x="1150257" y="82101"/>
                  <a:pt x="1524000" y="175234"/>
                </a:cubicBezTo>
              </a:path>
            </a:pathLst>
          </a:custGeom>
          <a:noFill/>
          <a:ln>
            <a:solidFill>
              <a:schemeClr val="accent2"/>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2582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fade">
                                      <p:cBhvr>
                                        <p:cTn id="15" dur="500"/>
                                        <p:tgtEl>
                                          <p:spTgt spid="4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500"/>
                                        <p:tgtEl>
                                          <p:spTgt spid="39"/>
                                        </p:tgtEl>
                                      </p:cBhvr>
                                    </p:animEffect>
                                  </p:childTnLst>
                                </p:cTn>
                              </p:par>
                              <p:par>
                                <p:cTn id="19" presetID="1" presetClass="entr" presetSubtype="0" fill="hold" grpId="0" nodeType="withEffect">
                                  <p:stCondLst>
                                    <p:cond delay="0"/>
                                  </p:stCondLst>
                                  <p:childTnLst>
                                    <p:set>
                                      <p:cBhvr>
                                        <p:cTn id="20" dur="1" fill="hold">
                                          <p:stCondLst>
                                            <p:cond delay="0"/>
                                          </p:stCondLst>
                                        </p:cTn>
                                        <p:tgtEl>
                                          <p:spTgt spid="4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childTnLst>
                                </p:cTn>
                              </p:par>
                              <p:par>
                                <p:cTn id="23" presetID="10"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39" grpId="0"/>
      <p:bldP spid="40" grpId="0"/>
      <p:bldP spid="42" grpId="0" animBg="1"/>
      <p:bldP spid="4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18072" y="1694696"/>
            <a:ext cx="5909927" cy="2308324"/>
          </a:xfrm>
          <a:prstGeom prst="rect">
            <a:avLst/>
          </a:prstGeom>
          <a:noFill/>
        </p:spPr>
        <p:txBody>
          <a:bodyPr wrap="square" rtlCol="0">
            <a:spAutoFit/>
          </a:bodyPr>
          <a:lstStyle/>
          <a:p>
            <a:r>
              <a:rPr lang="en-US" sz="2400" dirty="0" smtClean="0"/>
              <a:t>The </a:t>
            </a:r>
            <a:r>
              <a:rPr lang="en-US" sz="2400" u="sng" dirty="0" smtClean="0"/>
              <a:t>slipping</a:t>
            </a:r>
            <a:r>
              <a:rPr lang="en-US" sz="2400" dirty="0" smtClean="0"/>
              <a:t> vacuum cleaner  example</a:t>
            </a:r>
          </a:p>
          <a:p>
            <a:r>
              <a:rPr lang="en-US" sz="2400" dirty="0" smtClean="0"/>
              <a:t>      Actions:         </a:t>
            </a:r>
            <a:r>
              <a:rPr lang="en-US" sz="2400" dirty="0" smtClean="0">
                <a:solidFill>
                  <a:srgbClr val="FF0000"/>
                </a:solidFill>
              </a:rPr>
              <a:t>Err</a:t>
            </a:r>
            <a:r>
              <a:rPr lang="en-US" sz="2400" dirty="0" smtClean="0"/>
              <a:t>. Semantics:</a:t>
            </a:r>
          </a:p>
          <a:p>
            <a:pPr marL="342900" indent="-342900">
              <a:buFont typeface="+mj-lt"/>
              <a:buAutoNum type="arabicPeriod"/>
            </a:pPr>
            <a:r>
              <a:rPr lang="en-US" sz="2400" b="1" dirty="0" smtClean="0">
                <a:solidFill>
                  <a:srgbClr val="FF0000"/>
                </a:solidFill>
              </a:rPr>
              <a:t>Left</a:t>
            </a:r>
            <a:r>
              <a:rPr lang="en-US" sz="2400" i="1" dirty="0" smtClean="0">
                <a:solidFill>
                  <a:srgbClr val="FF0000"/>
                </a:solidFill>
              </a:rPr>
              <a:t>                   go left or stay</a:t>
            </a:r>
          </a:p>
          <a:p>
            <a:pPr marL="342900" indent="-342900">
              <a:buFont typeface="+mj-lt"/>
              <a:buAutoNum type="arabicPeriod"/>
            </a:pPr>
            <a:r>
              <a:rPr lang="en-US" sz="2400" b="1" dirty="0" smtClean="0">
                <a:solidFill>
                  <a:srgbClr val="FF0000"/>
                </a:solidFill>
              </a:rPr>
              <a:t>Right</a:t>
            </a:r>
            <a:r>
              <a:rPr lang="en-US" sz="2400" i="1" dirty="0" smtClean="0">
                <a:solidFill>
                  <a:srgbClr val="FF0000"/>
                </a:solidFill>
              </a:rPr>
              <a:t>                 go right or stay</a:t>
            </a:r>
          </a:p>
          <a:p>
            <a:pPr marL="342900" indent="-342900">
              <a:buFont typeface="+mj-lt"/>
              <a:buAutoNum type="arabicPeriod"/>
            </a:pPr>
            <a:r>
              <a:rPr lang="en-US" sz="2400" b="1" dirty="0" smtClean="0">
                <a:solidFill>
                  <a:schemeClr val="accent6"/>
                </a:solidFill>
              </a:rPr>
              <a:t>Suck</a:t>
            </a:r>
          </a:p>
          <a:p>
            <a:endParaRPr lang="en-US" sz="2400" dirty="0"/>
          </a:p>
        </p:txBody>
      </p:sp>
    </p:spTree>
    <p:extLst>
      <p:ext uri="{BB962C8B-B14F-4D97-AF65-F5344CB8AC3E}">
        <p14:creationId xmlns:p14="http://schemas.microsoft.com/office/powerpoint/2010/main" val="28494013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3474" y="5698435"/>
            <a:ext cx="1737399" cy="923330"/>
          </a:xfrm>
          <a:prstGeom prst="rect">
            <a:avLst/>
          </a:prstGeom>
          <a:noFill/>
        </p:spPr>
        <p:txBody>
          <a:bodyPr wrap="none" rtlCol="0">
            <a:spAutoFit/>
          </a:bodyPr>
          <a:lstStyle/>
          <a:p>
            <a:r>
              <a:rPr lang="en-US" i="1" dirty="0" smtClean="0">
                <a:latin typeface="Bodoni MT" panose="02070603080606020203" pitchFamily="18" charset="0"/>
              </a:rPr>
              <a:t>Extended from</a:t>
            </a:r>
            <a:br>
              <a:rPr lang="en-US" i="1" dirty="0" smtClean="0">
                <a:latin typeface="Bodoni MT" panose="02070603080606020203" pitchFamily="18" charset="0"/>
              </a:rPr>
            </a:br>
            <a:r>
              <a:rPr lang="en-US" i="1" dirty="0" smtClean="0">
                <a:latin typeface="Bodoni MT" panose="02070603080606020203" pitchFamily="18" charset="0"/>
              </a:rPr>
              <a:t>Fig 4.12  pp.138</a:t>
            </a:r>
            <a:br>
              <a:rPr lang="en-US" i="1" dirty="0" smtClean="0">
                <a:latin typeface="Bodoni MT" panose="02070603080606020203" pitchFamily="18" charset="0"/>
              </a:rPr>
            </a:br>
            <a:r>
              <a:rPr lang="en-US" i="1" dirty="0" smtClean="0">
                <a:latin typeface="Bodoni MT" panose="02070603080606020203" pitchFamily="18" charset="0"/>
              </a:rPr>
              <a:t>of RN</a:t>
            </a:r>
            <a:endParaRPr lang="en-US" i="1" dirty="0">
              <a:latin typeface="Bodoni MT" panose="02070603080606020203" pitchFamily="18" charset="0"/>
            </a:endParaRPr>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414115" y="5200795"/>
            <a:ext cx="1042425" cy="1576704"/>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7781" y="38910"/>
            <a:ext cx="8242449" cy="5161885"/>
          </a:xfrm>
          <a:prstGeom prst="rect">
            <a:avLst/>
          </a:prstGeom>
        </p:spPr>
      </p:pic>
      <p:sp>
        <p:nvSpPr>
          <p:cNvPr id="7" name="TextBox 6"/>
          <p:cNvSpPr txBox="1"/>
          <p:nvPr/>
        </p:nvSpPr>
        <p:spPr>
          <a:xfrm>
            <a:off x="3808606" y="4831463"/>
            <a:ext cx="647934" cy="369332"/>
          </a:xfrm>
          <a:prstGeom prst="rect">
            <a:avLst/>
          </a:prstGeom>
          <a:noFill/>
        </p:spPr>
        <p:txBody>
          <a:bodyPr wrap="none" rtlCol="0">
            <a:spAutoFit/>
          </a:bodyPr>
          <a:lstStyle/>
          <a:p>
            <a:r>
              <a:rPr lang="en-US" i="1" dirty="0" smtClean="0">
                <a:latin typeface="Bodoni MT" panose="02070603080606020203" pitchFamily="18" charset="0"/>
              </a:rPr>
              <a:t>Suck</a:t>
            </a:r>
            <a:endParaRPr lang="en-US" i="1" dirty="0">
              <a:latin typeface="Bodoni MT" panose="02070603080606020203" pitchFamily="18" charset="0"/>
            </a:endParaRPr>
          </a:p>
        </p:txBody>
      </p:sp>
      <p:sp>
        <p:nvSpPr>
          <p:cNvPr id="10" name="TextBox 9"/>
          <p:cNvSpPr txBox="1"/>
          <p:nvPr/>
        </p:nvSpPr>
        <p:spPr>
          <a:xfrm>
            <a:off x="2679111" y="4831463"/>
            <a:ext cx="558166" cy="369332"/>
          </a:xfrm>
          <a:prstGeom prst="rect">
            <a:avLst/>
          </a:prstGeom>
          <a:noFill/>
        </p:spPr>
        <p:txBody>
          <a:bodyPr wrap="none" rtlCol="0">
            <a:spAutoFit/>
          </a:bodyPr>
          <a:lstStyle/>
          <a:p>
            <a:r>
              <a:rPr lang="en-US" i="1" dirty="0" smtClean="0">
                <a:latin typeface="Bodoni MT" panose="02070603080606020203" pitchFamily="18" charset="0"/>
              </a:rPr>
              <a:t>Left</a:t>
            </a:r>
            <a:endParaRPr lang="en-US" i="1" dirty="0">
              <a:latin typeface="Bodoni MT" panose="02070603080606020203" pitchFamily="18" charset="0"/>
            </a:endParaRPr>
          </a:p>
        </p:txBody>
      </p:sp>
      <p:sp>
        <p:nvSpPr>
          <p:cNvPr id="11" name="Freeform 10"/>
          <p:cNvSpPr/>
          <p:nvPr/>
        </p:nvSpPr>
        <p:spPr>
          <a:xfrm>
            <a:off x="2937753" y="19455"/>
            <a:ext cx="3696511" cy="6867728"/>
          </a:xfrm>
          <a:custGeom>
            <a:avLst/>
            <a:gdLst>
              <a:gd name="connsiteX0" fmla="*/ 3696511 w 3696511"/>
              <a:gd name="connsiteY0" fmla="*/ 525294 h 6867728"/>
              <a:gd name="connsiteX1" fmla="*/ 1614792 w 3696511"/>
              <a:gd name="connsiteY1" fmla="*/ 1186775 h 6867728"/>
              <a:gd name="connsiteX2" fmla="*/ 1575881 w 3696511"/>
              <a:gd name="connsiteY2" fmla="*/ 2334639 h 6867728"/>
              <a:gd name="connsiteX3" fmla="*/ 2062264 w 3696511"/>
              <a:gd name="connsiteY3" fmla="*/ 3832698 h 6867728"/>
              <a:gd name="connsiteX4" fmla="*/ 1906621 w 3696511"/>
              <a:gd name="connsiteY4" fmla="*/ 6828817 h 6867728"/>
              <a:gd name="connsiteX5" fmla="*/ 233464 w 3696511"/>
              <a:gd name="connsiteY5" fmla="*/ 6867728 h 6867728"/>
              <a:gd name="connsiteX6" fmla="*/ 272375 w 3696511"/>
              <a:gd name="connsiteY6" fmla="*/ 4844375 h 6867728"/>
              <a:gd name="connsiteX7" fmla="*/ 0 w 3696511"/>
              <a:gd name="connsiteY7" fmla="*/ 4747098 h 6867728"/>
              <a:gd name="connsiteX8" fmla="*/ 38911 w 3696511"/>
              <a:gd name="connsiteY8" fmla="*/ 856034 h 6867728"/>
              <a:gd name="connsiteX9" fmla="*/ 2120630 w 3696511"/>
              <a:gd name="connsiteY9" fmla="*/ 0 h 6867728"/>
              <a:gd name="connsiteX10" fmla="*/ 3696511 w 3696511"/>
              <a:gd name="connsiteY10" fmla="*/ 38911 h 6867728"/>
              <a:gd name="connsiteX11" fmla="*/ 3696511 w 3696511"/>
              <a:gd name="connsiteY11" fmla="*/ 525294 h 6867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96511" h="6867728">
                <a:moveTo>
                  <a:pt x="3696511" y="525294"/>
                </a:moveTo>
                <a:lnTo>
                  <a:pt x="1614792" y="1186775"/>
                </a:lnTo>
                <a:lnTo>
                  <a:pt x="1575881" y="2334639"/>
                </a:lnTo>
                <a:lnTo>
                  <a:pt x="2062264" y="3832698"/>
                </a:lnTo>
                <a:lnTo>
                  <a:pt x="1906621" y="6828817"/>
                </a:lnTo>
                <a:lnTo>
                  <a:pt x="233464" y="6867728"/>
                </a:lnTo>
                <a:lnTo>
                  <a:pt x="272375" y="4844375"/>
                </a:lnTo>
                <a:lnTo>
                  <a:pt x="0" y="4747098"/>
                </a:lnTo>
                <a:lnTo>
                  <a:pt x="38911" y="856034"/>
                </a:lnTo>
                <a:lnTo>
                  <a:pt x="2120630" y="0"/>
                </a:lnTo>
                <a:lnTo>
                  <a:pt x="3696511" y="38911"/>
                </a:lnTo>
                <a:lnTo>
                  <a:pt x="3696511" y="525294"/>
                </a:lnTo>
                <a:close/>
              </a:path>
            </a:pathLst>
          </a:cu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8144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Plan Search, dealing with partial observability</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2692607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 if you could plan observing nothing?</a:t>
            </a:r>
            <a:endParaRPr lang="en-US" dirty="0"/>
          </a:p>
        </p:txBody>
      </p:sp>
      <p:sp>
        <p:nvSpPr>
          <p:cNvPr id="5" name="Content Placeholder 4"/>
          <p:cNvSpPr>
            <a:spLocks noGrp="1"/>
          </p:cNvSpPr>
          <p:nvPr>
            <p:ph sz="half" idx="1"/>
          </p:nvPr>
        </p:nvSpPr>
        <p:spPr/>
        <p:txBody>
          <a:bodyPr>
            <a:normAutofit/>
          </a:bodyPr>
          <a:lstStyle/>
          <a:p>
            <a:pPr marL="0" indent="0">
              <a:buNone/>
            </a:pPr>
            <a:r>
              <a:rPr lang="en-US" dirty="0" smtClean="0"/>
              <a:t>Sensor-less planning</a:t>
            </a:r>
            <a:endParaRPr lang="en-US" dirty="0"/>
          </a:p>
          <a:p>
            <a:pPr>
              <a:buFont typeface="Calibri" panose="020F0502020204030204" pitchFamily="34" charset="0"/>
              <a:buChar char="⁻"/>
            </a:pPr>
            <a:r>
              <a:rPr lang="en-US" dirty="0" smtClean="0"/>
              <a:t>Sensor cost</a:t>
            </a:r>
          </a:p>
          <a:p>
            <a:pPr>
              <a:buFont typeface="Calibri" panose="020F0502020204030204" pitchFamily="34" charset="0"/>
              <a:buChar char="⁻"/>
            </a:pPr>
            <a:r>
              <a:rPr lang="en-US" dirty="0" smtClean="0"/>
              <a:t>Sensor faults</a:t>
            </a:r>
            <a:endParaRPr lang="en-US" dirty="0"/>
          </a:p>
          <a:p>
            <a:pPr marL="0" indent="0">
              <a:buNone/>
            </a:pPr>
            <a:r>
              <a:rPr lang="en-US" dirty="0" smtClean="0"/>
              <a:t>This means we don’t know the environment beforehand.</a:t>
            </a:r>
            <a:endParaRPr lang="en-US" dirty="0"/>
          </a:p>
          <a:p>
            <a:pPr marL="0" indent="0">
              <a:buNone/>
            </a:pPr>
            <a:r>
              <a:rPr lang="en-US" dirty="0" smtClean="0"/>
              <a:t>For now we assume deterministic actions.</a:t>
            </a:r>
            <a:endParaRPr lang="en-US" dirty="0"/>
          </a:p>
        </p:txBody>
      </p:sp>
      <p:grpSp>
        <p:nvGrpSpPr>
          <p:cNvPr id="39" name="Group 38"/>
          <p:cNvGrpSpPr/>
          <p:nvPr/>
        </p:nvGrpSpPr>
        <p:grpSpPr>
          <a:xfrm>
            <a:off x="7439890" y="1429424"/>
            <a:ext cx="4459285" cy="4860482"/>
            <a:chOff x="7439890" y="1429424"/>
            <a:chExt cx="4459285" cy="4860482"/>
          </a:xfrm>
        </p:grpSpPr>
        <p:sp>
          <p:nvSpPr>
            <p:cNvPr id="7" name="Rectangle 6"/>
            <p:cNvSpPr/>
            <p:nvPr/>
          </p:nvSpPr>
          <p:spPr>
            <a:xfrm>
              <a:off x="7824471" y="1652275"/>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p:cNvCxnSpPr>
              <a:stCxn id="7" idx="0"/>
              <a:endCxn id="7" idx="2"/>
            </p:cNvCxnSpPr>
            <p:nvPr/>
          </p:nvCxnSpPr>
          <p:spPr>
            <a:xfrm>
              <a:off x="8666300" y="1652275"/>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9" name="Cloud 8"/>
            <p:cNvSpPr/>
            <p:nvPr/>
          </p:nvSpPr>
          <p:spPr>
            <a:xfrm>
              <a:off x="8754776" y="2196408"/>
              <a:ext cx="664878" cy="18899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a:t>
              </a:r>
              <a:endParaRPr lang="en-US" dirty="0">
                <a:solidFill>
                  <a:srgbClr val="FF0000"/>
                </a:solidFill>
              </a:endParaRPr>
            </a:p>
          </p:txBody>
        </p:sp>
        <p:sp>
          <p:nvSpPr>
            <p:cNvPr id="10" name="Cloud 9"/>
            <p:cNvSpPr/>
            <p:nvPr/>
          </p:nvSpPr>
          <p:spPr>
            <a:xfrm>
              <a:off x="7912947" y="2196408"/>
              <a:ext cx="664878" cy="18899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a:t>
              </a:r>
              <a:endParaRPr lang="en-US" dirty="0">
                <a:solidFill>
                  <a:srgbClr val="FF0000"/>
                </a:solidFill>
              </a:endParaRPr>
            </a:p>
          </p:txBody>
        </p:sp>
        <p:sp>
          <p:nvSpPr>
            <p:cNvPr id="11" name="Flowchart: Magnetic Disk 10"/>
            <p:cNvSpPr/>
            <p:nvPr/>
          </p:nvSpPr>
          <p:spPr>
            <a:xfrm flipV="1">
              <a:off x="8286725" y="1429424"/>
              <a:ext cx="719846" cy="350197"/>
            </a:xfrm>
            <a:prstGeom prst="flowChartMagneticDisk">
              <a:avLst/>
            </a:prstGeom>
            <a:pattFill prst="pct5">
              <a:fgClr>
                <a:schemeClr val="accent2"/>
              </a:fgClr>
              <a:bgClr>
                <a:schemeClr val="bg1"/>
              </a:bgClr>
            </a:patt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a:t>
              </a:r>
              <a:endParaRPr lang="en-US" dirty="0"/>
            </a:p>
          </p:txBody>
        </p:sp>
        <p:sp>
          <p:nvSpPr>
            <p:cNvPr id="15" name="Rectangle 14"/>
            <p:cNvSpPr/>
            <p:nvPr/>
          </p:nvSpPr>
          <p:spPr>
            <a:xfrm>
              <a:off x="7824471" y="2899182"/>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a:stCxn id="15" idx="0"/>
              <a:endCxn id="15" idx="2"/>
            </p:cNvCxnSpPr>
            <p:nvPr/>
          </p:nvCxnSpPr>
          <p:spPr>
            <a:xfrm>
              <a:off x="8666300" y="2899182"/>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17" name="Cloud 16"/>
            <p:cNvSpPr/>
            <p:nvPr/>
          </p:nvSpPr>
          <p:spPr>
            <a:xfrm>
              <a:off x="8754776" y="3443315"/>
              <a:ext cx="664878" cy="18899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a:t>
              </a:r>
              <a:endParaRPr lang="en-US" dirty="0">
                <a:solidFill>
                  <a:srgbClr val="FF0000"/>
                </a:solidFill>
              </a:endParaRPr>
            </a:p>
          </p:txBody>
        </p:sp>
        <p:sp>
          <p:nvSpPr>
            <p:cNvPr id="18" name="Cloud 17"/>
            <p:cNvSpPr/>
            <p:nvPr/>
          </p:nvSpPr>
          <p:spPr>
            <a:xfrm>
              <a:off x="7912947" y="3443315"/>
              <a:ext cx="664878" cy="18899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a:t>
              </a:r>
              <a:endParaRPr lang="en-US" dirty="0">
                <a:solidFill>
                  <a:srgbClr val="FF0000"/>
                </a:solidFill>
              </a:endParaRPr>
            </a:p>
          </p:txBody>
        </p:sp>
        <p:sp>
          <p:nvSpPr>
            <p:cNvPr id="19" name="Flowchart: Magnetic Disk 18"/>
            <p:cNvSpPr/>
            <p:nvPr/>
          </p:nvSpPr>
          <p:spPr>
            <a:xfrm flipV="1">
              <a:off x="7886804" y="2977156"/>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7824471" y="4104526"/>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a:stCxn id="21" idx="0"/>
              <a:endCxn id="21" idx="2"/>
            </p:cNvCxnSpPr>
            <p:nvPr/>
          </p:nvCxnSpPr>
          <p:spPr>
            <a:xfrm>
              <a:off x="8666300" y="4104526"/>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23" name="Cloud 22"/>
            <p:cNvSpPr/>
            <p:nvPr/>
          </p:nvSpPr>
          <p:spPr>
            <a:xfrm>
              <a:off x="8754776" y="4648659"/>
              <a:ext cx="664878" cy="18899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a:t>
              </a:r>
              <a:endParaRPr lang="en-US" dirty="0">
                <a:solidFill>
                  <a:srgbClr val="FF0000"/>
                </a:solidFill>
              </a:endParaRPr>
            </a:p>
          </p:txBody>
        </p:sp>
        <p:sp>
          <p:nvSpPr>
            <p:cNvPr id="25" name="Flowchart: Magnetic Disk 24"/>
            <p:cNvSpPr/>
            <p:nvPr/>
          </p:nvSpPr>
          <p:spPr>
            <a:xfrm flipV="1">
              <a:off x="7886804" y="4182500"/>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p:cNvSpPr/>
            <p:nvPr/>
          </p:nvSpPr>
          <p:spPr>
            <a:xfrm>
              <a:off x="7804819" y="5419710"/>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p:cNvCxnSpPr>
              <a:stCxn id="26" idx="0"/>
              <a:endCxn id="26" idx="2"/>
            </p:cNvCxnSpPr>
            <p:nvPr/>
          </p:nvCxnSpPr>
          <p:spPr>
            <a:xfrm>
              <a:off x="8646648" y="5419710"/>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28" name="Cloud 27"/>
            <p:cNvSpPr/>
            <p:nvPr/>
          </p:nvSpPr>
          <p:spPr>
            <a:xfrm>
              <a:off x="8735124" y="5963843"/>
              <a:ext cx="664878" cy="188996"/>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FF0000"/>
                  </a:solidFill>
                </a:rPr>
                <a:t>?</a:t>
              </a:r>
              <a:endParaRPr lang="en-US" dirty="0">
                <a:solidFill>
                  <a:srgbClr val="FF0000"/>
                </a:solidFill>
              </a:endParaRPr>
            </a:p>
          </p:txBody>
        </p:sp>
        <p:sp>
          <p:nvSpPr>
            <p:cNvPr id="29" name="Flowchart: Magnetic Disk 28"/>
            <p:cNvSpPr/>
            <p:nvPr/>
          </p:nvSpPr>
          <p:spPr>
            <a:xfrm flipV="1">
              <a:off x="8698431" y="5483829"/>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p:cNvSpPr/>
            <p:nvPr/>
          </p:nvSpPr>
          <p:spPr>
            <a:xfrm>
              <a:off x="10215518" y="5433563"/>
              <a:ext cx="1683657" cy="85634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p:cNvCxnSpPr>
              <a:stCxn id="30" idx="0"/>
              <a:endCxn id="30" idx="2"/>
            </p:cNvCxnSpPr>
            <p:nvPr/>
          </p:nvCxnSpPr>
          <p:spPr>
            <a:xfrm>
              <a:off x="11057347" y="5433563"/>
              <a:ext cx="0" cy="856343"/>
            </a:xfrm>
            <a:prstGeom prst="line">
              <a:avLst/>
            </a:prstGeom>
          </p:spPr>
          <p:style>
            <a:lnRef idx="1">
              <a:schemeClr val="accent1"/>
            </a:lnRef>
            <a:fillRef idx="0">
              <a:schemeClr val="accent1"/>
            </a:fillRef>
            <a:effectRef idx="0">
              <a:schemeClr val="accent1"/>
            </a:effectRef>
            <a:fontRef idx="minor">
              <a:schemeClr val="tx1"/>
            </a:fontRef>
          </p:style>
        </p:cxnSp>
        <p:sp>
          <p:nvSpPr>
            <p:cNvPr id="33" name="Flowchart: Magnetic Disk 32"/>
            <p:cNvSpPr/>
            <p:nvPr/>
          </p:nvSpPr>
          <p:spPr>
            <a:xfrm flipV="1">
              <a:off x="11109130" y="5497682"/>
              <a:ext cx="719846" cy="350197"/>
            </a:xfrm>
            <a:prstGeom prst="flowChartMagneticDisk">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Down Arrow 33"/>
            <p:cNvSpPr/>
            <p:nvPr/>
          </p:nvSpPr>
          <p:spPr>
            <a:xfrm>
              <a:off x="7439891" y="2508618"/>
              <a:ext cx="358438" cy="4685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a:t>
              </a:r>
              <a:endParaRPr lang="en-US" dirty="0"/>
            </a:p>
          </p:txBody>
        </p:sp>
        <p:sp>
          <p:nvSpPr>
            <p:cNvPr id="35" name="Down Arrow 34"/>
            <p:cNvSpPr/>
            <p:nvPr/>
          </p:nvSpPr>
          <p:spPr>
            <a:xfrm>
              <a:off x="7439891" y="3755525"/>
              <a:ext cx="358438" cy="4685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p>
          </p:txBody>
        </p:sp>
        <p:sp>
          <p:nvSpPr>
            <p:cNvPr id="36" name="Down Arrow 35"/>
            <p:cNvSpPr/>
            <p:nvPr/>
          </p:nvSpPr>
          <p:spPr>
            <a:xfrm>
              <a:off x="7439890" y="4988583"/>
              <a:ext cx="358438" cy="4685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a:t>
              </a:r>
              <a:endParaRPr lang="en-US" dirty="0"/>
            </a:p>
          </p:txBody>
        </p:sp>
        <p:sp>
          <p:nvSpPr>
            <p:cNvPr id="37" name="Right Arrow 36"/>
            <p:cNvSpPr/>
            <p:nvPr/>
          </p:nvSpPr>
          <p:spPr>
            <a:xfrm>
              <a:off x="9605113" y="5672780"/>
              <a:ext cx="550272" cy="38556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a:t>
              </a:r>
              <a:endParaRPr lang="en-US" dirty="0"/>
            </a:p>
          </p:txBody>
        </p:sp>
      </p:grpSp>
      <p:sp>
        <p:nvSpPr>
          <p:cNvPr id="38" name="TextBox 37"/>
          <p:cNvSpPr txBox="1"/>
          <p:nvPr/>
        </p:nvSpPr>
        <p:spPr>
          <a:xfrm>
            <a:off x="2869859" y="5222852"/>
            <a:ext cx="4241674" cy="1200329"/>
          </a:xfrm>
          <a:prstGeom prst="rect">
            <a:avLst/>
          </a:prstGeom>
          <a:noFill/>
        </p:spPr>
        <p:txBody>
          <a:bodyPr wrap="none" rtlCol="0">
            <a:spAutoFit/>
          </a:bodyPr>
          <a:lstStyle/>
          <a:p>
            <a:pPr marL="285750" indent="-285750">
              <a:buFont typeface="Arial" panose="020B0604020202020204" pitchFamily="34" charset="0"/>
              <a:buChar char="•"/>
            </a:pPr>
            <a:r>
              <a:rPr lang="en-US" dirty="0" smtClean="0"/>
              <a:t>What were the assumptions about the </a:t>
            </a:r>
            <a:br>
              <a:rPr lang="en-US" dirty="0" smtClean="0"/>
            </a:br>
            <a:r>
              <a:rPr lang="en-US" dirty="0" smtClean="0"/>
              <a:t>environment and actions?</a:t>
            </a:r>
          </a:p>
          <a:p>
            <a:pPr marL="285750" indent="-285750">
              <a:buFont typeface="Arial" panose="020B0604020202020204" pitchFamily="34" charset="0"/>
              <a:buChar char="•"/>
            </a:pPr>
            <a:r>
              <a:rPr lang="en-US" dirty="0" smtClean="0"/>
              <a:t>What made this plan possible to derive?</a:t>
            </a:r>
          </a:p>
          <a:p>
            <a:pPr marL="285750" indent="-285750">
              <a:buFont typeface="Arial" panose="020B0604020202020204" pitchFamily="34" charset="0"/>
              <a:buChar char="•"/>
            </a:pPr>
            <a:r>
              <a:rPr lang="en-US" dirty="0" smtClean="0"/>
              <a:t>Will it work for the 15-puzzle?</a:t>
            </a:r>
            <a:endParaRPr lang="en-US" dirty="0"/>
          </a:p>
        </p:txBody>
      </p:sp>
    </p:spTree>
    <p:extLst>
      <p:ext uri="{BB962C8B-B14F-4D97-AF65-F5344CB8AC3E}">
        <p14:creationId xmlns:p14="http://schemas.microsoft.com/office/powerpoint/2010/main" val="2935858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Planning with belief states</a:t>
            </a:r>
            <a:endParaRPr lang="en-US" dirty="0"/>
          </a:p>
        </p:txBody>
      </p:sp>
      <p:sp>
        <p:nvSpPr>
          <p:cNvPr id="5" name="Content Placeholder 4"/>
          <p:cNvSpPr>
            <a:spLocks noGrp="1"/>
          </p:cNvSpPr>
          <p:nvPr>
            <p:ph idx="1"/>
          </p:nvPr>
        </p:nvSpPr>
        <p:spPr/>
        <p:txBody>
          <a:bodyPr>
            <a:normAutofit fontScale="77500" lnSpcReduction="20000"/>
          </a:bodyPr>
          <a:lstStyle/>
          <a:p>
            <a:r>
              <a:rPr lang="en-US" dirty="0" smtClean="0"/>
              <a:t>A </a:t>
            </a:r>
            <a:r>
              <a:rPr lang="en-US" i="1" u="sng" dirty="0" smtClean="0"/>
              <a:t>belief state </a:t>
            </a:r>
            <a:r>
              <a:rPr lang="en-US" dirty="0" smtClean="0"/>
              <a:t>is the agent’s notion of what set of real world states its state is possibly in. So it is a set of physical world states, e.g.,:</a:t>
            </a:r>
          </a:p>
          <a:p>
            <a:pPr lvl="1"/>
            <a:r>
              <a:rPr lang="en-US" dirty="0"/>
              <a:t>I</a:t>
            </a:r>
            <a:r>
              <a:rPr lang="en-US" dirty="0" smtClean="0"/>
              <a:t>n the vacuum world, the agent may be in </a:t>
            </a:r>
            <a:r>
              <a:rPr lang="en-US" b="1" i="1" dirty="0" smtClean="0"/>
              <a:t>any one </a:t>
            </a:r>
            <a:r>
              <a:rPr lang="en-US" dirty="0" smtClean="0"/>
              <a:t>of the 8 physical states.</a:t>
            </a:r>
          </a:p>
          <a:p>
            <a:pPr lvl="1"/>
            <a:r>
              <a:rPr lang="en-US" dirty="0" smtClean="0"/>
              <a:t>Therefore initial (belief) state b = {1,2,3,4,5,6,7,8}.</a:t>
            </a:r>
          </a:p>
          <a:p>
            <a:pPr lvl="1"/>
            <a:r>
              <a:rPr lang="en-US" dirty="0" smtClean="0"/>
              <a:t>At some point, it may be that belief state b={1,3,5,7}</a:t>
            </a:r>
          </a:p>
          <a:p>
            <a:r>
              <a:rPr lang="en-US" dirty="0" smtClean="0"/>
              <a:t>If </a:t>
            </a:r>
            <a:r>
              <a:rPr lang="en-US" i="1" dirty="0" smtClean="0"/>
              <a:t>b</a:t>
            </a:r>
            <a:r>
              <a:rPr lang="en-US" dirty="0" smtClean="0"/>
              <a:t> is a belief state then the set of possible actions:</a:t>
            </a:r>
          </a:p>
          <a:p>
            <a:pPr lvl="1"/>
            <a:r>
              <a:rPr lang="en-US" dirty="0" err="1" smtClean="0"/>
              <a:t>ActionSet</a:t>
            </a:r>
            <a:r>
              <a:rPr lang="en-US" dirty="0" smtClean="0"/>
              <a:t>(b)= U</a:t>
            </a:r>
            <a:r>
              <a:rPr lang="en-US" baseline="-25000" dirty="0" smtClean="0"/>
              <a:t>s </a:t>
            </a:r>
            <a:r>
              <a:rPr lang="el-GR" baseline="-25000" dirty="0" smtClean="0"/>
              <a:t>ε</a:t>
            </a:r>
            <a:r>
              <a:rPr lang="en-US" baseline="-25000" dirty="0" smtClean="0"/>
              <a:t> b </a:t>
            </a:r>
            <a:r>
              <a:rPr lang="en-US" dirty="0" smtClean="0"/>
              <a:t> </a:t>
            </a:r>
            <a:r>
              <a:rPr lang="en-US" dirty="0" err="1" smtClean="0"/>
              <a:t>ActionSet</a:t>
            </a:r>
            <a:r>
              <a:rPr lang="en-US" dirty="0" smtClean="0"/>
              <a:t>(s)  where s is a physical state OR</a:t>
            </a:r>
          </a:p>
          <a:p>
            <a:pPr lvl="1"/>
            <a:r>
              <a:rPr lang="en-US" dirty="0" err="1"/>
              <a:t>ActionSet</a:t>
            </a:r>
            <a:r>
              <a:rPr lang="en-US" dirty="0"/>
              <a:t>(b)= </a:t>
            </a:r>
            <a:r>
              <a:rPr lang="hy-AM" dirty="0" smtClean="0"/>
              <a:t>Ռ</a:t>
            </a:r>
            <a:r>
              <a:rPr lang="en-US" baseline="-25000" dirty="0" smtClean="0"/>
              <a:t>s </a:t>
            </a:r>
            <a:r>
              <a:rPr lang="el-GR" baseline="-25000" dirty="0"/>
              <a:t>ε</a:t>
            </a:r>
            <a:r>
              <a:rPr lang="en-US" baseline="-25000" dirty="0"/>
              <a:t> b </a:t>
            </a:r>
            <a:r>
              <a:rPr lang="en-US" dirty="0"/>
              <a:t> </a:t>
            </a:r>
            <a:r>
              <a:rPr lang="en-US" dirty="0" err="1"/>
              <a:t>ActionSet</a:t>
            </a:r>
            <a:r>
              <a:rPr lang="en-US" dirty="0"/>
              <a:t>(s</a:t>
            </a:r>
            <a:r>
              <a:rPr lang="en-US" dirty="0" smtClean="0"/>
              <a:t>)   is sometimes a better model</a:t>
            </a:r>
          </a:p>
          <a:p>
            <a:r>
              <a:rPr lang="en-US" dirty="0" smtClean="0"/>
              <a:t>Transition:  T(</a:t>
            </a:r>
            <a:r>
              <a:rPr lang="en-US" dirty="0" err="1" smtClean="0"/>
              <a:t>b,a</a:t>
            </a:r>
            <a:r>
              <a:rPr lang="en-US" dirty="0" smtClean="0"/>
              <a:t>)</a:t>
            </a:r>
            <a:r>
              <a:rPr lang="en-US" dirty="0" smtClean="0">
                <a:sym typeface="Wingdings" panose="05000000000000000000" pitchFamily="2" charset="2"/>
              </a:rPr>
              <a:t>b’ where b’= U</a:t>
            </a:r>
            <a:r>
              <a:rPr lang="en-US" baseline="-25000" dirty="0" smtClean="0">
                <a:sym typeface="Wingdings" panose="05000000000000000000" pitchFamily="2" charset="2"/>
              </a:rPr>
              <a:t>s</a:t>
            </a:r>
            <a:r>
              <a:rPr lang="el-GR" baseline="-25000" dirty="0"/>
              <a:t> ε</a:t>
            </a:r>
            <a:r>
              <a:rPr lang="en-US" baseline="-25000" dirty="0"/>
              <a:t> b </a:t>
            </a:r>
            <a:r>
              <a:rPr lang="en-US" dirty="0" smtClean="0">
                <a:sym typeface="Wingdings" panose="05000000000000000000" pitchFamily="2" charset="2"/>
              </a:rPr>
              <a:t>T</a:t>
            </a:r>
            <a:r>
              <a:rPr lang="en-US" baseline="-25000" dirty="0" smtClean="0">
                <a:sym typeface="Wingdings" panose="05000000000000000000" pitchFamily="2" charset="2"/>
              </a:rPr>
              <a:t>P</a:t>
            </a:r>
            <a:r>
              <a:rPr lang="en-US" dirty="0" smtClean="0">
                <a:sym typeface="Wingdings" panose="05000000000000000000" pitchFamily="2" charset="2"/>
              </a:rPr>
              <a:t>(</a:t>
            </a:r>
            <a:r>
              <a:rPr lang="en-US" dirty="0" err="1" smtClean="0">
                <a:sym typeface="Wingdings" panose="05000000000000000000" pitchFamily="2" charset="2"/>
              </a:rPr>
              <a:t>s,a</a:t>
            </a:r>
            <a:r>
              <a:rPr lang="en-US" dirty="0" smtClean="0">
                <a:sym typeface="Wingdings" panose="05000000000000000000" pitchFamily="2" charset="2"/>
              </a:rPr>
              <a:t>)    This is called </a:t>
            </a:r>
            <a:r>
              <a:rPr lang="en-US" sz="2300" dirty="0" smtClean="0">
                <a:latin typeface="Bodoni MT" panose="02070603080606020203" pitchFamily="18" charset="0"/>
                <a:sym typeface="Wingdings" panose="05000000000000000000" pitchFamily="2" charset="2"/>
              </a:rPr>
              <a:t>PREDICT </a:t>
            </a:r>
            <a:r>
              <a:rPr lang="en-US" dirty="0" err="1" smtClean="0">
                <a:sym typeface="Wingdings" panose="05000000000000000000" pitchFamily="2" charset="2"/>
              </a:rPr>
              <a:t>ing</a:t>
            </a:r>
            <a:r>
              <a:rPr lang="en-US" dirty="0" smtClean="0">
                <a:sym typeface="Wingdings" panose="05000000000000000000" pitchFamily="2" charset="2"/>
              </a:rPr>
              <a:t> the belief state</a:t>
            </a:r>
          </a:p>
          <a:p>
            <a:pPr lvl="1"/>
            <a:r>
              <a:rPr lang="en-US" dirty="0" smtClean="0">
                <a:sym typeface="Wingdings" panose="05000000000000000000" pitchFamily="2" charset="2"/>
              </a:rPr>
              <a:t>Here T is the transition in belief states, T</a:t>
            </a:r>
            <a:r>
              <a:rPr lang="en-US" baseline="-25000" dirty="0" smtClean="0">
                <a:sym typeface="Wingdings" panose="05000000000000000000" pitchFamily="2" charset="2"/>
              </a:rPr>
              <a:t>P</a:t>
            </a:r>
            <a:r>
              <a:rPr lang="en-US" dirty="0" smtClean="0">
                <a:sym typeface="Wingdings" panose="05000000000000000000" pitchFamily="2" charset="2"/>
              </a:rPr>
              <a:t> is the transition in the physical states</a:t>
            </a:r>
          </a:p>
          <a:p>
            <a:r>
              <a:rPr lang="en-US" dirty="0" smtClean="0">
                <a:sym typeface="Wingdings" panose="05000000000000000000" pitchFamily="2" charset="2"/>
              </a:rPr>
              <a:t>A correct plan is one where in the final belief state b, all physical states s</a:t>
            </a:r>
            <a:r>
              <a:rPr lang="el-GR" baseline="-25000" dirty="0"/>
              <a:t> </a:t>
            </a:r>
            <a:r>
              <a:rPr lang="el-GR" dirty="0"/>
              <a:t>ε</a:t>
            </a:r>
            <a:r>
              <a:rPr lang="en-US" dirty="0" smtClean="0">
                <a:sym typeface="Wingdings" panose="05000000000000000000" pitchFamily="2" charset="2"/>
              </a:rPr>
              <a:t> b are goal states. </a:t>
            </a:r>
          </a:p>
          <a:p>
            <a:r>
              <a:rPr lang="en-US" dirty="0" smtClean="0">
                <a:sym typeface="Wingdings" panose="05000000000000000000" pitchFamily="2" charset="2"/>
              </a:rPr>
              <a:t>This is what we did in the previous example of the erratic vacuum cleaner.</a:t>
            </a:r>
          </a:p>
          <a:p>
            <a:r>
              <a:rPr lang="en-US" dirty="0" smtClean="0">
                <a:sym typeface="Wingdings" panose="05000000000000000000" pitchFamily="2" charset="2"/>
              </a:rPr>
              <a:t>For simplicity assume all action costs are equal.</a:t>
            </a:r>
            <a:endParaRPr lang="en-US" dirty="0"/>
          </a:p>
        </p:txBody>
      </p:sp>
    </p:spTree>
    <p:extLst>
      <p:ext uri="{BB962C8B-B14F-4D97-AF65-F5344CB8AC3E}">
        <p14:creationId xmlns:p14="http://schemas.microsoft.com/office/powerpoint/2010/main" val="12785703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20993</TotalTime>
  <Words>1044</Words>
  <Application>Microsoft Office PowerPoint</Application>
  <PresentationFormat>Widescreen</PresentationFormat>
  <Paragraphs>143</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Bodoni MT</vt:lpstr>
      <vt:lpstr>Calibri</vt:lpstr>
      <vt:lpstr>Calibri Light</vt:lpstr>
      <vt:lpstr>Courier New</vt:lpstr>
      <vt:lpstr>Curlz MT</vt:lpstr>
      <vt:lpstr>Wingdings</vt:lpstr>
      <vt:lpstr>Office Theme</vt:lpstr>
      <vt:lpstr>Nondeterministic Actions</vt:lpstr>
      <vt:lpstr>Basic notion</vt:lpstr>
      <vt:lpstr>The erratic vacuum world</vt:lpstr>
      <vt:lpstr>PowerPoint Presentation</vt:lpstr>
      <vt:lpstr>PowerPoint Presentation</vt:lpstr>
      <vt:lpstr>PowerPoint Presentation</vt:lpstr>
      <vt:lpstr>Plan Search, dealing with partial observability</vt:lpstr>
      <vt:lpstr>What if you could plan observing nothing?</vt:lpstr>
      <vt:lpstr>Planning with belief states</vt:lpstr>
      <vt:lpstr>PowerPoint Presentation</vt:lpstr>
      <vt:lpstr>PowerPoint Presentation</vt:lpstr>
      <vt:lpstr>PowerPoint Presentation</vt:lpstr>
      <vt:lpstr>Adding a little (partial) observation</vt:lpstr>
      <vt:lpstr>With partial observability what does the solution look like</vt:lpstr>
      <vt:lpstr>An assignment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Badrinath R</dc:creator>
  <cp:lastModifiedBy>Badrinath R</cp:lastModifiedBy>
  <cp:revision>134</cp:revision>
  <dcterms:created xsi:type="dcterms:W3CDTF">2023-01-04T14:32:14Z</dcterms:created>
  <dcterms:modified xsi:type="dcterms:W3CDTF">2023-02-02T07:26:15Z</dcterms:modified>
</cp:coreProperties>
</file>

<file path=docProps/thumbnail.jpeg>
</file>